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50" r:id="rId2"/>
    <p:sldId id="1761" r:id="rId3"/>
    <p:sldId id="2391" r:id="rId4"/>
    <p:sldId id="2400" r:id="rId5"/>
    <p:sldId id="2399" r:id="rId6"/>
    <p:sldId id="2394" r:id="rId7"/>
    <p:sldId id="2395" r:id="rId8"/>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8DE25C-F8A1-E2ED-2BA1-455CCCD84C51}" name="Jorge Alejandro Hidalgo López" initials="JH" userId="S::jhidalgo@icafe.cr::165ae0b1-4c40-4a51-b33d-0577af1465f0" providerId="AD"/>
  <p188:author id="{AE95C884-D084-C9DC-0CCA-D1FDF7D8394A}" name="MARIA VALERIA CORTES ARGUEDAS" initials="MC" userId="S::mcortesa@ulicori.net::8ca958ba-f199-46ff-81f1-9e8308162b65" providerId="AD"/>
  <p188:author id="{D3BC1BEE-A921-8A99-EEBF-820515B07BA4}" name="Alcides Quirós Madrigal" initials="AQ" userId="S::aquiros@icafe.cr::563ef6b0-44ac-4dc2-bb80-7730568c18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507B"/>
    <a:srgbClr val="499057"/>
    <a:srgbClr val="83A589"/>
    <a:srgbClr val="6DA679"/>
    <a:srgbClr val="FFFFFF"/>
    <a:srgbClr val="008080"/>
    <a:srgbClr val="C00000"/>
    <a:srgbClr val="648F6C"/>
    <a:srgbClr val="FF66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54708A-E921-42B9-948C-0235C7D0263B}" v="11" dt="2025-12-30T15:51:42.321"/>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4660"/>
  </p:normalViewPr>
  <p:slideViewPr>
    <p:cSldViewPr snapToGrid="0" showGuides="1">
      <p:cViewPr>
        <p:scale>
          <a:sx n="75" d="100"/>
          <a:sy n="75" d="100"/>
        </p:scale>
        <p:origin x="316" y="-2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Carlos Castillo Molina" userId="3321f39d-c43d-4dc1-aab8-e37c264880eb" providerId="ADAL" clId="{CF0E7DC8-4F83-4E08-A75A-7ECE842A8D81}"/>
    <pc:docChg chg="undo redo custSel addSld delSld modSld sldOrd">
      <pc:chgData name="Juan Carlos Castillo Molina" userId="3321f39d-c43d-4dc1-aab8-e37c264880eb" providerId="ADAL" clId="{CF0E7DC8-4F83-4E08-A75A-7ECE842A8D81}" dt="2025-12-30T15:52:02.071" v="2003" actId="20577"/>
      <pc:docMkLst>
        <pc:docMk/>
      </pc:docMkLst>
      <pc:sldChg chg="modSp mod">
        <pc:chgData name="Juan Carlos Castillo Molina" userId="3321f39d-c43d-4dc1-aab8-e37c264880eb" providerId="ADAL" clId="{CF0E7DC8-4F83-4E08-A75A-7ECE842A8D81}" dt="2025-12-30T14:39:52.717" v="1887" actId="20577"/>
        <pc:sldMkLst>
          <pc:docMk/>
          <pc:sldMk cId="2794951255" sldId="1750"/>
        </pc:sldMkLst>
        <pc:spChg chg="mod">
          <ac:chgData name="Juan Carlos Castillo Molina" userId="3321f39d-c43d-4dc1-aab8-e37c264880eb" providerId="ADAL" clId="{CF0E7DC8-4F83-4E08-A75A-7ECE842A8D81}" dt="2025-12-30T14:39:52.717" v="1887" actId="20577"/>
          <ac:spMkLst>
            <pc:docMk/>
            <pc:sldMk cId="2794951255" sldId="1750"/>
            <ac:spMk id="7" creationId="{3071343C-7329-FA2B-6A24-367A0C259788}"/>
          </ac:spMkLst>
        </pc:spChg>
        <pc:picChg chg="mod">
          <ac:chgData name="Juan Carlos Castillo Molina" userId="3321f39d-c43d-4dc1-aab8-e37c264880eb" providerId="ADAL" clId="{CF0E7DC8-4F83-4E08-A75A-7ECE842A8D81}" dt="2025-12-09T16:32:34.413" v="1664" actId="1076"/>
          <ac:picMkLst>
            <pc:docMk/>
            <pc:sldMk cId="2794951255" sldId="1750"/>
            <ac:picMk id="8" creationId="{37A72502-96E8-7145-F4CC-B9E2410C1A94}"/>
          </ac:picMkLst>
        </pc:picChg>
      </pc:sldChg>
      <pc:sldChg chg="addSp delSp modSp add mod ord">
        <pc:chgData name="Juan Carlos Castillo Molina" userId="3321f39d-c43d-4dc1-aab8-e37c264880eb" providerId="ADAL" clId="{CF0E7DC8-4F83-4E08-A75A-7ECE842A8D81}" dt="2025-12-30T14:41:15.198" v="1896" actId="20577"/>
        <pc:sldMkLst>
          <pc:docMk/>
          <pc:sldMk cId="1352064200" sldId="1761"/>
        </pc:sldMkLst>
        <pc:spChg chg="mod">
          <ac:chgData name="Juan Carlos Castillo Molina" userId="3321f39d-c43d-4dc1-aab8-e37c264880eb" providerId="ADAL" clId="{CF0E7DC8-4F83-4E08-A75A-7ECE842A8D81}" dt="2025-12-30T14:41:15.198" v="1896" actId="20577"/>
          <ac:spMkLst>
            <pc:docMk/>
            <pc:sldMk cId="1352064200" sldId="1761"/>
            <ac:spMk id="8" creationId="{BE541462-B9DC-E425-92CE-1A56DE1AB071}"/>
          </ac:spMkLst>
        </pc:spChg>
        <pc:picChg chg="add del mod">
          <ac:chgData name="Juan Carlos Castillo Molina" userId="3321f39d-c43d-4dc1-aab8-e37c264880eb" providerId="ADAL" clId="{CF0E7DC8-4F83-4E08-A75A-7ECE842A8D81}" dt="2025-12-30T14:40:13.920" v="1893" actId="478"/>
          <ac:picMkLst>
            <pc:docMk/>
            <pc:sldMk cId="1352064200" sldId="1761"/>
            <ac:picMk id="9" creationId="{4DE338CF-9603-5577-6842-CB5F7ECBEC99}"/>
          </ac:picMkLst>
        </pc:picChg>
      </pc:sldChg>
      <pc:sldChg chg="addSp delSp modSp mod">
        <pc:chgData name="Juan Carlos Castillo Molina" userId="3321f39d-c43d-4dc1-aab8-e37c264880eb" providerId="ADAL" clId="{CF0E7DC8-4F83-4E08-A75A-7ECE842A8D81}" dt="2025-12-30T14:42:23.423" v="1900" actId="20577"/>
        <pc:sldMkLst>
          <pc:docMk/>
          <pc:sldMk cId="2013504756" sldId="2391"/>
        </pc:sldMkLst>
        <pc:spChg chg="mod">
          <ac:chgData name="Juan Carlos Castillo Molina" userId="3321f39d-c43d-4dc1-aab8-e37c264880eb" providerId="ADAL" clId="{CF0E7DC8-4F83-4E08-A75A-7ECE842A8D81}" dt="2025-12-23T18:43:11.336" v="1814" actId="20577"/>
          <ac:spMkLst>
            <pc:docMk/>
            <pc:sldMk cId="2013504756" sldId="2391"/>
            <ac:spMk id="9" creationId="{8579145C-49E3-0CEF-8542-96299EDA1AE4}"/>
          </ac:spMkLst>
        </pc:spChg>
        <pc:spChg chg="mod">
          <ac:chgData name="Juan Carlos Castillo Molina" userId="3321f39d-c43d-4dc1-aab8-e37c264880eb" providerId="ADAL" clId="{CF0E7DC8-4F83-4E08-A75A-7ECE842A8D81}" dt="2025-12-30T14:42:23.423" v="1900" actId="20577"/>
          <ac:spMkLst>
            <pc:docMk/>
            <pc:sldMk cId="2013504756" sldId="2391"/>
            <ac:spMk id="10" creationId="{9E7255E1-6B42-980D-5C05-1EBB56E41197}"/>
          </ac:spMkLst>
        </pc:spChg>
        <pc:graphicFrameChg chg="add mod">
          <ac:chgData name="Juan Carlos Castillo Molina" userId="3321f39d-c43d-4dc1-aab8-e37c264880eb" providerId="ADAL" clId="{CF0E7DC8-4F83-4E08-A75A-7ECE842A8D81}" dt="2025-12-30T14:42:17.560" v="1898" actId="1076"/>
          <ac:graphicFrameMkLst>
            <pc:docMk/>
            <pc:sldMk cId="2013504756" sldId="2391"/>
            <ac:graphicFrameMk id="2" creationId="{0B1E277A-0C4A-6B55-FDF4-A33E616AA1EC}"/>
          </ac:graphicFrameMkLst>
        </pc:graphicFrameChg>
        <pc:graphicFrameChg chg="add del mod modGraphic">
          <ac:chgData name="Juan Carlos Castillo Molina" userId="3321f39d-c43d-4dc1-aab8-e37c264880eb" providerId="ADAL" clId="{CF0E7DC8-4F83-4E08-A75A-7ECE842A8D81}" dt="2025-12-30T14:40:18.605" v="1894" actId="478"/>
          <ac:graphicFrameMkLst>
            <pc:docMk/>
            <pc:sldMk cId="2013504756" sldId="2391"/>
            <ac:graphicFrameMk id="3" creationId="{48FCFE00-327A-E635-4D4C-C0FA934E90D9}"/>
          </ac:graphicFrameMkLst>
        </pc:graphicFrameChg>
      </pc:sldChg>
      <pc:sldChg chg="addSp delSp modSp mod">
        <pc:chgData name="Juan Carlos Castillo Molina" userId="3321f39d-c43d-4dc1-aab8-e37c264880eb" providerId="ADAL" clId="{CF0E7DC8-4F83-4E08-A75A-7ECE842A8D81}" dt="2025-12-30T15:46:29.695" v="1996" actId="20577"/>
        <pc:sldMkLst>
          <pc:docMk/>
          <pc:sldMk cId="1333236092" sldId="2394"/>
        </pc:sldMkLst>
        <pc:spChg chg="mod">
          <ac:chgData name="Juan Carlos Castillo Molina" userId="3321f39d-c43d-4dc1-aab8-e37c264880eb" providerId="ADAL" clId="{CF0E7DC8-4F83-4E08-A75A-7ECE842A8D81}" dt="2025-12-30T15:46:29.695" v="1996" actId="20577"/>
          <ac:spMkLst>
            <pc:docMk/>
            <pc:sldMk cId="1333236092" sldId="2394"/>
            <ac:spMk id="4" creationId="{EB64F95F-9BFD-A573-5ADC-862563D740B7}"/>
          </ac:spMkLst>
        </pc:spChg>
        <pc:graphicFrameChg chg="add del mod modGraphic">
          <ac:chgData name="Juan Carlos Castillo Molina" userId="3321f39d-c43d-4dc1-aab8-e37c264880eb" providerId="ADAL" clId="{CF0E7DC8-4F83-4E08-A75A-7ECE842A8D81}" dt="2025-12-30T14:43:27.030" v="1903" actId="478"/>
          <ac:graphicFrameMkLst>
            <pc:docMk/>
            <pc:sldMk cId="1333236092" sldId="2394"/>
            <ac:graphicFrameMk id="5" creationId="{1454B51E-2163-EFD4-CE7F-6E2D07D6F847}"/>
          </ac:graphicFrameMkLst>
        </pc:graphicFrameChg>
        <pc:graphicFrameChg chg="add del mod">
          <ac:chgData name="Juan Carlos Castillo Molina" userId="3321f39d-c43d-4dc1-aab8-e37c264880eb" providerId="ADAL" clId="{CF0E7DC8-4F83-4E08-A75A-7ECE842A8D81}" dt="2025-12-30T15:01:49.348" v="1936" actId="478"/>
          <ac:graphicFrameMkLst>
            <pc:docMk/>
            <pc:sldMk cId="1333236092" sldId="2394"/>
            <ac:graphicFrameMk id="6" creationId="{7C91938B-C033-45A8-B772-192C7F469E4B}"/>
          </ac:graphicFrameMkLst>
        </pc:graphicFrameChg>
        <pc:graphicFrameChg chg="add mod modGraphic">
          <ac:chgData name="Juan Carlos Castillo Molina" userId="3321f39d-c43d-4dc1-aab8-e37c264880eb" providerId="ADAL" clId="{CF0E7DC8-4F83-4E08-A75A-7ECE842A8D81}" dt="2025-12-30T15:01:18.527" v="1931" actId="1076"/>
          <ac:graphicFrameMkLst>
            <pc:docMk/>
            <pc:sldMk cId="1333236092" sldId="2394"/>
            <ac:graphicFrameMk id="7" creationId="{7FA33091-BE36-C0EF-491B-21262FCE17D3}"/>
          </ac:graphicFrameMkLst>
        </pc:graphicFrameChg>
        <pc:graphicFrameChg chg="add del mod modGraphic">
          <ac:chgData name="Juan Carlos Castillo Molina" userId="3321f39d-c43d-4dc1-aab8-e37c264880eb" providerId="ADAL" clId="{CF0E7DC8-4F83-4E08-A75A-7ECE842A8D81}" dt="2025-12-30T15:01:57.964" v="1939" actId="478"/>
          <ac:graphicFrameMkLst>
            <pc:docMk/>
            <pc:sldMk cId="1333236092" sldId="2394"/>
            <ac:graphicFrameMk id="8" creationId="{4B82E039-C8AF-CEE3-1BD1-3097317658CE}"/>
          </ac:graphicFrameMkLst>
        </pc:graphicFrameChg>
        <pc:graphicFrameChg chg="add del mod">
          <ac:chgData name="Juan Carlos Castillo Molina" userId="3321f39d-c43d-4dc1-aab8-e37c264880eb" providerId="ADAL" clId="{CF0E7DC8-4F83-4E08-A75A-7ECE842A8D81}" dt="2025-12-30T15:02:39.384" v="1941" actId="478"/>
          <ac:graphicFrameMkLst>
            <pc:docMk/>
            <pc:sldMk cId="1333236092" sldId="2394"/>
            <ac:graphicFrameMk id="9" creationId="{CEA53F42-0311-8B98-11C7-D696A4AAC64C}"/>
          </ac:graphicFrameMkLst>
        </pc:graphicFrameChg>
        <pc:graphicFrameChg chg="add del mod modGraphic">
          <ac:chgData name="Juan Carlos Castillo Molina" userId="3321f39d-c43d-4dc1-aab8-e37c264880eb" providerId="ADAL" clId="{CF0E7DC8-4F83-4E08-A75A-7ECE842A8D81}" dt="2025-12-30T15:04:18.851" v="1958" actId="478"/>
          <ac:graphicFrameMkLst>
            <pc:docMk/>
            <pc:sldMk cId="1333236092" sldId="2394"/>
            <ac:graphicFrameMk id="10" creationId="{E5AE80B6-C304-A7FC-4E09-F029220CC836}"/>
          </ac:graphicFrameMkLst>
        </pc:graphicFrameChg>
        <pc:graphicFrameChg chg="add mod modGraphic">
          <ac:chgData name="Juan Carlos Castillo Molina" userId="3321f39d-c43d-4dc1-aab8-e37c264880eb" providerId="ADAL" clId="{CF0E7DC8-4F83-4E08-A75A-7ECE842A8D81}" dt="2025-12-30T15:45:57.530" v="1988" actId="14100"/>
          <ac:graphicFrameMkLst>
            <pc:docMk/>
            <pc:sldMk cId="1333236092" sldId="2394"/>
            <ac:graphicFrameMk id="12" creationId="{7C213774-D59A-28AB-CA94-2E09AAE04245}"/>
          </ac:graphicFrameMkLst>
        </pc:graphicFrameChg>
        <pc:graphicFrameChg chg="add mod">
          <ac:chgData name="Juan Carlos Castillo Molina" userId="3321f39d-c43d-4dc1-aab8-e37c264880eb" providerId="ADAL" clId="{CF0E7DC8-4F83-4E08-A75A-7ECE842A8D81}" dt="2025-12-30T15:46:23.843" v="1994" actId="14100"/>
          <ac:graphicFrameMkLst>
            <pc:docMk/>
            <pc:sldMk cId="1333236092" sldId="2394"/>
            <ac:graphicFrameMk id="13" creationId="{7C91938B-C033-45A8-B772-192C7F469E4B}"/>
          </ac:graphicFrameMkLst>
        </pc:graphicFrameChg>
      </pc:sldChg>
      <pc:sldChg chg="addSp delSp modSp mod">
        <pc:chgData name="Juan Carlos Castillo Molina" userId="3321f39d-c43d-4dc1-aab8-e37c264880eb" providerId="ADAL" clId="{CF0E7DC8-4F83-4E08-A75A-7ECE842A8D81}" dt="2025-12-30T15:52:02.071" v="2003" actId="20577"/>
        <pc:sldMkLst>
          <pc:docMk/>
          <pc:sldMk cId="371597856" sldId="2395"/>
        </pc:sldMkLst>
        <pc:spChg chg="mod">
          <ac:chgData name="Juan Carlos Castillo Molina" userId="3321f39d-c43d-4dc1-aab8-e37c264880eb" providerId="ADAL" clId="{CF0E7DC8-4F83-4E08-A75A-7ECE842A8D81}" dt="2025-12-30T15:52:02.071" v="2003" actId="20577"/>
          <ac:spMkLst>
            <pc:docMk/>
            <pc:sldMk cId="371597856" sldId="2395"/>
            <ac:spMk id="4" creationId="{7B580CF2-C169-E5E8-677A-BEB67269D811}"/>
          </ac:spMkLst>
        </pc:spChg>
        <pc:graphicFrameChg chg="add del mod modGraphic">
          <ac:chgData name="Juan Carlos Castillo Molina" userId="3321f39d-c43d-4dc1-aab8-e37c264880eb" providerId="ADAL" clId="{CF0E7DC8-4F83-4E08-A75A-7ECE842A8D81}" dt="2025-12-30T14:43:29.334" v="1904" actId="478"/>
          <ac:graphicFrameMkLst>
            <pc:docMk/>
            <pc:sldMk cId="371597856" sldId="2395"/>
            <ac:graphicFrameMk id="5" creationId="{E5E42382-8397-93E7-FDF1-B21A7DB00C57}"/>
          </ac:graphicFrameMkLst>
        </pc:graphicFrameChg>
        <pc:graphicFrameChg chg="add mod modGraphic">
          <ac:chgData name="Juan Carlos Castillo Molina" userId="3321f39d-c43d-4dc1-aab8-e37c264880eb" providerId="ADAL" clId="{CF0E7DC8-4F83-4E08-A75A-7ECE842A8D81}" dt="2025-12-30T15:51:57.560" v="2001" actId="1076"/>
          <ac:graphicFrameMkLst>
            <pc:docMk/>
            <pc:sldMk cId="371597856" sldId="2395"/>
            <ac:graphicFrameMk id="6" creationId="{4E3E9653-3D39-75E2-4FB8-18856B850C48}"/>
          </ac:graphicFrameMkLst>
        </pc:graphicFrameChg>
      </pc:sldChg>
      <pc:sldChg chg="addSp delSp modSp mod">
        <pc:chgData name="Juan Carlos Castillo Molina" userId="3321f39d-c43d-4dc1-aab8-e37c264880eb" providerId="ADAL" clId="{CF0E7DC8-4F83-4E08-A75A-7ECE842A8D81}" dt="2025-12-30T14:57:24.647" v="1918" actId="20577"/>
        <pc:sldMkLst>
          <pc:docMk/>
          <pc:sldMk cId="208528483" sldId="2399"/>
        </pc:sldMkLst>
        <pc:spChg chg="mod">
          <ac:chgData name="Juan Carlos Castillo Molina" userId="3321f39d-c43d-4dc1-aab8-e37c264880eb" providerId="ADAL" clId="{CF0E7DC8-4F83-4E08-A75A-7ECE842A8D81}" dt="2025-12-30T14:57:24.647" v="1918" actId="20577"/>
          <ac:spMkLst>
            <pc:docMk/>
            <pc:sldMk cId="208528483" sldId="2399"/>
            <ac:spMk id="4" creationId="{40247301-45D5-C4F6-D04D-710A275720CE}"/>
          </ac:spMkLst>
        </pc:spChg>
        <pc:graphicFrameChg chg="add mod modGraphic">
          <ac:chgData name="Juan Carlos Castillo Molina" userId="3321f39d-c43d-4dc1-aab8-e37c264880eb" providerId="ADAL" clId="{CF0E7DC8-4F83-4E08-A75A-7ECE842A8D81}" dt="2025-12-30T14:57:21.744" v="1916" actId="14100"/>
          <ac:graphicFrameMkLst>
            <pc:docMk/>
            <pc:sldMk cId="208528483" sldId="2399"/>
            <ac:graphicFrameMk id="5" creationId="{41736B1D-611E-A169-F061-398EDDAC23DD}"/>
          </ac:graphicFrameMkLst>
        </pc:graphicFrameChg>
        <pc:graphicFrameChg chg="add del mod modGraphic">
          <ac:chgData name="Juan Carlos Castillo Molina" userId="3321f39d-c43d-4dc1-aab8-e37c264880eb" providerId="ADAL" clId="{CF0E7DC8-4F83-4E08-A75A-7ECE842A8D81}" dt="2025-12-30T14:43:22.792" v="1902" actId="478"/>
          <ac:graphicFrameMkLst>
            <pc:docMk/>
            <pc:sldMk cId="208528483" sldId="2399"/>
            <ac:graphicFrameMk id="6" creationId="{FA3062F7-E2BD-7C41-0F6A-5E66FD6D3639}"/>
          </ac:graphicFrameMkLst>
        </pc:graphicFrameChg>
      </pc:sldChg>
      <pc:sldChg chg="addSp delSp modSp mod">
        <pc:chgData name="Juan Carlos Castillo Molina" userId="3321f39d-c43d-4dc1-aab8-e37c264880eb" providerId="ADAL" clId="{CF0E7DC8-4F83-4E08-A75A-7ECE842A8D81}" dt="2025-12-30T14:57:31.062" v="1920" actId="20577"/>
        <pc:sldMkLst>
          <pc:docMk/>
          <pc:sldMk cId="3792064127" sldId="2400"/>
        </pc:sldMkLst>
        <pc:spChg chg="mod">
          <ac:chgData name="Juan Carlos Castillo Molina" userId="3321f39d-c43d-4dc1-aab8-e37c264880eb" providerId="ADAL" clId="{CF0E7DC8-4F83-4E08-A75A-7ECE842A8D81}" dt="2025-12-30T14:57:31.062" v="1920" actId="20577"/>
          <ac:spMkLst>
            <pc:docMk/>
            <pc:sldMk cId="3792064127" sldId="2400"/>
            <ac:spMk id="3" creationId="{844E946B-731D-2944-BB91-C2E6ABE84B93}"/>
          </ac:spMkLst>
        </pc:spChg>
        <pc:graphicFrameChg chg="add mod modGraphic">
          <ac:chgData name="Juan Carlos Castillo Molina" userId="3321f39d-c43d-4dc1-aab8-e37c264880eb" providerId="ADAL" clId="{CF0E7DC8-4F83-4E08-A75A-7ECE842A8D81}" dt="2025-12-30T14:53:17.879" v="1910" actId="14100"/>
          <ac:graphicFrameMkLst>
            <pc:docMk/>
            <pc:sldMk cId="3792064127" sldId="2400"/>
            <ac:graphicFrameMk id="4" creationId="{EE9E5F84-24EE-96A4-DE20-834DD214DA32}"/>
          </ac:graphicFrameMkLst>
        </pc:graphicFrameChg>
        <pc:graphicFrameChg chg="add del mod modGraphic">
          <ac:chgData name="Juan Carlos Castillo Molina" userId="3321f39d-c43d-4dc1-aab8-e37c264880eb" providerId="ADAL" clId="{CF0E7DC8-4F83-4E08-A75A-7ECE842A8D81}" dt="2025-12-30T14:43:18.643" v="1901" actId="478"/>
          <ac:graphicFrameMkLst>
            <pc:docMk/>
            <pc:sldMk cId="3792064127" sldId="2400"/>
            <ac:graphicFrameMk id="5" creationId="{EDAE9361-9348-6B7C-866F-8CF623E1D01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'Diap 6'!$N$185</c:f>
              <c:strCache>
                <c:ptCount val="1"/>
                <c:pt idx="0">
                  <c:v>Precio Promedio Exportacion USD</c:v>
                </c:pt>
              </c:strCache>
            </c:strRef>
          </c:tx>
          <c:spPr>
            <a:solidFill>
              <a:srgbClr val="7030A0"/>
            </a:solidFill>
            <a:ln>
              <a:noFill/>
            </a:ln>
            <a:effectLst/>
          </c:spPr>
          <c:invertIfNegative val="0"/>
          <c:dPt>
            <c:idx val="0"/>
            <c:invertIfNegative val="0"/>
            <c:bubble3D val="0"/>
            <c:extLst>
              <c:ext xmlns:c16="http://schemas.microsoft.com/office/drawing/2014/chart" uri="{C3380CC4-5D6E-409C-BE32-E72D297353CC}">
                <c16:uniqueId val="{00000000-8CC9-492F-95EF-F31D7B27270F}"/>
              </c:ext>
            </c:extLst>
          </c:dPt>
          <c:dPt>
            <c:idx val="1"/>
            <c:invertIfNegative val="0"/>
            <c:bubble3D val="0"/>
            <c:spPr>
              <a:solidFill>
                <a:srgbClr val="0070C0"/>
              </a:solidFill>
              <a:ln>
                <a:solidFill>
                  <a:srgbClr val="7030A0"/>
                </a:solidFill>
              </a:ln>
              <a:effectLst/>
            </c:spPr>
            <c:extLst>
              <c:ext xmlns:c16="http://schemas.microsoft.com/office/drawing/2014/chart" uri="{C3380CC4-5D6E-409C-BE32-E72D297353CC}">
                <c16:uniqueId val="{00000002-8CC9-492F-95EF-F31D7B27270F}"/>
              </c:ext>
            </c:extLst>
          </c:dPt>
          <c:dPt>
            <c:idx val="2"/>
            <c:invertIfNegative val="0"/>
            <c:bubble3D val="0"/>
            <c:spPr>
              <a:solidFill>
                <a:srgbClr val="92D050"/>
              </a:solidFill>
              <a:ln>
                <a:noFill/>
              </a:ln>
              <a:effectLst/>
            </c:spPr>
            <c:extLst>
              <c:ext xmlns:c16="http://schemas.microsoft.com/office/drawing/2014/chart" uri="{C3380CC4-5D6E-409C-BE32-E72D297353CC}">
                <c16:uniqueId val="{00000004-8CC9-492F-95EF-F31D7B27270F}"/>
              </c:ext>
            </c:extLst>
          </c:dPt>
          <c:dLbls>
            <c:dLbl>
              <c:idx val="0"/>
              <c:layout>
                <c:manualLayout>
                  <c:x val="-2.0492588145942216E-2"/>
                  <c:y val="-2.749612911380405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CC9-492F-95EF-F31D7B27270F}"/>
                </c:ext>
              </c:extLst>
            </c:dLbl>
            <c:dLbl>
              <c:idx val="1"/>
              <c:layout>
                <c:manualLayout>
                  <c:x val="-7.8306654893690354E-3"/>
                  <c:y val="1.85644542050463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C9-492F-95EF-F31D7B27270F}"/>
                </c:ext>
              </c:extLst>
            </c:dLbl>
            <c:dLbl>
              <c:idx val="2"/>
              <c:layout>
                <c:manualLayout>
                  <c:x val="2.0590847261088736E-2"/>
                  <c:y val="-5.01635251923593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C9-492F-95EF-F31D7B27270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'Diap 6'!$P$184:$R$184</c:f>
              <c:strCache>
                <c:ptCount val="3"/>
                <c:pt idx="0">
                  <c:v>2023-2024</c:v>
                </c:pt>
                <c:pt idx="1">
                  <c:v> 2024-2025 </c:v>
                </c:pt>
                <c:pt idx="2">
                  <c:v> 2025-2026 </c:v>
                </c:pt>
              </c:strCache>
            </c:strRef>
          </c:cat>
          <c:val>
            <c:numRef>
              <c:f>'Diap 6'!$P$185:$R$185</c:f>
              <c:numCache>
                <c:formatCode>_(* #,##0.00_);_(* \(#,##0.00\);_(* "-"??_);_(@_)</c:formatCode>
                <c:ptCount val="3"/>
                <c:pt idx="0">
                  <c:v>217.4</c:v>
                </c:pt>
                <c:pt idx="1">
                  <c:v>273.39999999999998</c:v>
                </c:pt>
                <c:pt idx="2">
                  <c:v>339.81</c:v>
                </c:pt>
              </c:numCache>
            </c:numRef>
          </c:val>
          <c:extLst>
            <c:ext xmlns:c16="http://schemas.microsoft.com/office/drawing/2014/chart" uri="{C3380CC4-5D6E-409C-BE32-E72D297353CC}">
              <c16:uniqueId val="{00000005-8CC9-492F-95EF-F31D7B27270F}"/>
            </c:ext>
          </c:extLst>
        </c:ser>
        <c:dLbls>
          <c:showLegendKey val="0"/>
          <c:showVal val="0"/>
          <c:showCatName val="0"/>
          <c:showSerName val="0"/>
          <c:showPercent val="0"/>
          <c:showBubbleSize val="0"/>
        </c:dLbls>
        <c:gapWidth val="150"/>
        <c:axId val="1340128896"/>
        <c:axId val="1015779808"/>
      </c:barChart>
      <c:lineChart>
        <c:grouping val="standard"/>
        <c:varyColors val="0"/>
        <c:ser>
          <c:idx val="1"/>
          <c:order val="1"/>
          <c:tx>
            <c:strRef>
              <c:f>'Diap 6'!$N$186</c:f>
              <c:strCache>
                <c:ptCount val="1"/>
                <c:pt idx="0">
                  <c:v>Precio Promedio CN CRC</c:v>
                </c:pt>
              </c:strCache>
            </c:strRef>
          </c:tx>
          <c:spPr>
            <a:ln w="28575" cap="rnd">
              <a:solidFill>
                <a:schemeClr val="accent2"/>
              </a:solidFill>
              <a:round/>
            </a:ln>
            <a:effectLst/>
          </c:spPr>
          <c:marker>
            <c:symbol val="none"/>
          </c:marker>
          <c:cat>
            <c:strRef>
              <c:f>'Diap 6'!$P$184:$R$184</c:f>
              <c:strCache>
                <c:ptCount val="3"/>
                <c:pt idx="0">
                  <c:v>2023-2024</c:v>
                </c:pt>
                <c:pt idx="1">
                  <c:v> 2024-2025 </c:v>
                </c:pt>
                <c:pt idx="2">
                  <c:v> 2025-2026 </c:v>
                </c:pt>
              </c:strCache>
            </c:strRef>
          </c:cat>
          <c:val>
            <c:numRef>
              <c:f>'Diap 6'!$P$186:$R$186</c:f>
              <c:numCache>
                <c:formatCode>_(* #,##0.00_);_(* \(#,##0.00\);_(* "-"??_);_(@_)</c:formatCode>
                <c:ptCount val="3"/>
                <c:pt idx="0">
                  <c:v>1952.48</c:v>
                </c:pt>
                <c:pt idx="1">
                  <c:v>2423.02</c:v>
                </c:pt>
                <c:pt idx="2">
                  <c:v>3208.89</c:v>
                </c:pt>
              </c:numCache>
            </c:numRef>
          </c:val>
          <c:smooth val="0"/>
          <c:extLst>
            <c:ext xmlns:c16="http://schemas.microsoft.com/office/drawing/2014/chart" uri="{C3380CC4-5D6E-409C-BE32-E72D297353CC}">
              <c16:uniqueId val="{00000006-8CC9-492F-95EF-F31D7B27270F}"/>
            </c:ext>
          </c:extLst>
        </c:ser>
        <c:dLbls>
          <c:showLegendKey val="0"/>
          <c:showVal val="0"/>
          <c:showCatName val="0"/>
          <c:showSerName val="0"/>
          <c:showPercent val="0"/>
          <c:showBubbleSize val="0"/>
        </c:dLbls>
        <c:marker val="1"/>
        <c:smooth val="0"/>
        <c:axId val="1778251136"/>
        <c:axId val="1454926112"/>
      </c:lineChart>
      <c:catAx>
        <c:axId val="17782511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926112"/>
        <c:crosses val="autoZero"/>
        <c:auto val="1"/>
        <c:lblAlgn val="ctr"/>
        <c:lblOffset val="100"/>
        <c:noMultiLvlLbl val="0"/>
      </c:catAx>
      <c:valAx>
        <c:axId val="1454926112"/>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8251136"/>
        <c:crosses val="autoZero"/>
        <c:crossBetween val="between"/>
      </c:valAx>
      <c:valAx>
        <c:axId val="1015779808"/>
        <c:scaling>
          <c:orientation val="minMax"/>
        </c:scaling>
        <c:delete val="0"/>
        <c:axPos val="r"/>
        <c:numFmt formatCode="_(* #,##0.00_);_(* \(#,##0.00\);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0128896"/>
        <c:crosses val="max"/>
        <c:crossBetween val="between"/>
      </c:valAx>
      <c:catAx>
        <c:axId val="1340128896"/>
        <c:scaling>
          <c:orientation val="minMax"/>
        </c:scaling>
        <c:delete val="1"/>
        <c:axPos val="b"/>
        <c:numFmt formatCode="General" sourceLinked="1"/>
        <c:majorTickMark val="out"/>
        <c:minorTickMark val="none"/>
        <c:tickLblPos val="nextTo"/>
        <c:crossAx val="1015779808"/>
        <c:crosses val="autoZero"/>
        <c:auto val="1"/>
        <c:lblAlgn val="ctr"/>
        <c:lblOffset val="100"/>
        <c:noMultiLvlLbl val="0"/>
      </c:catAx>
      <c:spPr>
        <a:noFill/>
        <a:ln>
          <a:noFill/>
        </a:ln>
        <a:effectLst/>
      </c:spPr>
    </c:plotArea>
    <c:legend>
      <c:legendPos val="b"/>
      <c:layout>
        <c:manualLayout>
          <c:xMode val="edge"/>
          <c:yMode val="edge"/>
          <c:x val="0.32674458729137146"/>
          <c:y val="0.82001018188034058"/>
          <c:w val="0.34320514761922272"/>
          <c:h val="0.1632024270872440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D7B7C8-A469-4311-B95E-6D8224B95227}" type="datetimeFigureOut">
              <a:rPr lang="es-CR" smtClean="0"/>
              <a:t>30/12/2025</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A1F829-7979-4A36-9F32-90186E00557B}" type="slidenum">
              <a:rPr lang="es-CR" smtClean="0"/>
              <a:t>‹Nº›</a:t>
            </a:fld>
            <a:endParaRPr lang="es-CR"/>
          </a:p>
        </p:txBody>
      </p:sp>
    </p:spTree>
    <p:extLst>
      <p:ext uri="{BB962C8B-B14F-4D97-AF65-F5344CB8AC3E}">
        <p14:creationId xmlns:p14="http://schemas.microsoft.com/office/powerpoint/2010/main" val="297021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err="1"/>
              <a:t>Our</a:t>
            </a:r>
            <a:r>
              <a:rPr lang="es-CR"/>
              <a:t> </a:t>
            </a:r>
            <a:r>
              <a:rPr lang="es-CR" err="1"/>
              <a:t>value</a:t>
            </a:r>
            <a:r>
              <a:rPr lang="es-CR"/>
              <a:t> </a:t>
            </a:r>
            <a:r>
              <a:rPr lang="es-CR" err="1"/>
              <a:t>proposition</a:t>
            </a:r>
            <a:r>
              <a:rPr lang="es-CR"/>
              <a:t> </a:t>
            </a:r>
            <a:r>
              <a:rPr lang="es-CR" err="1"/>
              <a:t>focuses</a:t>
            </a:r>
            <a:r>
              <a:rPr lang="es-CR"/>
              <a:t> </a:t>
            </a:r>
            <a:r>
              <a:rPr lang="es-CR" err="1"/>
              <a:t>on</a:t>
            </a:r>
            <a:r>
              <a:rPr lang="es-CR"/>
              <a:t> </a:t>
            </a:r>
            <a:r>
              <a:rPr lang="es-CR" err="1"/>
              <a:t>the</a:t>
            </a:r>
            <a:r>
              <a:rPr lang="es-CR"/>
              <a:t> triple bottom line of </a:t>
            </a:r>
            <a:r>
              <a:rPr lang="es-CR" err="1"/>
              <a:t>sustainability</a:t>
            </a:r>
            <a:r>
              <a:rPr lang="es-CR"/>
              <a:t>. Social, </a:t>
            </a:r>
            <a:r>
              <a:rPr lang="es-CR" err="1"/>
              <a:t>economic</a:t>
            </a:r>
            <a:r>
              <a:rPr lang="es-CR"/>
              <a:t> and </a:t>
            </a:r>
            <a:r>
              <a:rPr lang="es-CR" err="1"/>
              <a:t>environmental</a:t>
            </a:r>
            <a:r>
              <a:rPr lang="es-CR"/>
              <a:t> </a:t>
            </a:r>
            <a:r>
              <a:rPr lang="es-CR" err="1"/>
              <a:t>sustainability</a:t>
            </a:r>
            <a:r>
              <a:rPr lang="es-CR"/>
              <a:t>.  At </a:t>
            </a:r>
            <a:r>
              <a:rPr lang="es-CR" err="1"/>
              <a:t>the</a:t>
            </a:r>
            <a:r>
              <a:rPr lang="es-CR"/>
              <a:t> </a:t>
            </a:r>
            <a:r>
              <a:rPr lang="es-CR" err="1"/>
              <a:t>economic</a:t>
            </a:r>
            <a:r>
              <a:rPr lang="es-CR"/>
              <a:t> </a:t>
            </a:r>
            <a:r>
              <a:rPr lang="es-CR" err="1"/>
              <a:t>level</a:t>
            </a:r>
            <a:r>
              <a:rPr lang="es-CR"/>
              <a:t> </a:t>
            </a:r>
            <a:r>
              <a:rPr lang="es-CR" err="1"/>
              <a:t>we</a:t>
            </a:r>
            <a:r>
              <a:rPr lang="es-CR"/>
              <a:t> </a:t>
            </a:r>
            <a:r>
              <a:rPr lang="es-CR" err="1"/>
              <a:t>have</a:t>
            </a:r>
            <a:r>
              <a:rPr lang="es-CR"/>
              <a:t> </a:t>
            </a:r>
            <a:r>
              <a:rPr lang="es-CR" err="1"/>
              <a:t>the</a:t>
            </a:r>
            <a:r>
              <a:rPr lang="es-CR"/>
              <a:t> </a:t>
            </a:r>
            <a:r>
              <a:rPr lang="es-CR" err="1"/>
              <a:t>Productivity</a:t>
            </a:r>
            <a:r>
              <a:rPr lang="es-CR"/>
              <a:t> </a:t>
            </a:r>
            <a:r>
              <a:rPr lang="es-CR" err="1"/>
              <a:t>Intervention</a:t>
            </a:r>
            <a:r>
              <a:rPr lang="es-CR"/>
              <a:t> Project, </a:t>
            </a:r>
            <a:r>
              <a:rPr lang="es-CR" err="1"/>
              <a:t>which</a:t>
            </a:r>
            <a:r>
              <a:rPr lang="es-CR"/>
              <a:t> </a:t>
            </a:r>
            <a:r>
              <a:rPr lang="es-CR" err="1"/>
              <a:t>seeks</a:t>
            </a:r>
            <a:r>
              <a:rPr lang="es-CR"/>
              <a:t> to </a:t>
            </a:r>
            <a:r>
              <a:rPr lang="es-CR" err="1"/>
              <a:t>increase</a:t>
            </a:r>
            <a:r>
              <a:rPr lang="es-CR"/>
              <a:t> coffee </a:t>
            </a:r>
            <a:r>
              <a:rPr lang="es-CR" err="1"/>
              <a:t>productivity</a:t>
            </a:r>
            <a:r>
              <a:rPr lang="es-CR"/>
              <a:t>, </a:t>
            </a:r>
            <a:r>
              <a:rPr lang="es-CR" err="1"/>
              <a:t>compliance</a:t>
            </a:r>
            <a:r>
              <a:rPr lang="es-CR"/>
              <a:t> </a:t>
            </a:r>
            <a:r>
              <a:rPr lang="es-CR" err="1"/>
              <a:t>with</a:t>
            </a:r>
            <a:r>
              <a:rPr lang="es-CR"/>
              <a:t> </a:t>
            </a:r>
            <a:r>
              <a:rPr lang="es-CR" err="1"/>
              <a:t>Law</a:t>
            </a:r>
            <a:r>
              <a:rPr lang="es-CR"/>
              <a:t> 2762 and </a:t>
            </a:r>
            <a:r>
              <a:rPr lang="es-CR" err="1"/>
              <a:t>the</a:t>
            </a:r>
            <a:r>
              <a:rPr lang="es-CR"/>
              <a:t> </a:t>
            </a:r>
            <a:r>
              <a:rPr lang="es-CR" err="1"/>
              <a:t>traceability</a:t>
            </a:r>
            <a:r>
              <a:rPr lang="es-CR"/>
              <a:t> </a:t>
            </a:r>
            <a:r>
              <a:rPr lang="es-CR" err="1"/>
              <a:t>project</a:t>
            </a:r>
            <a:r>
              <a:rPr lang="es-CR"/>
              <a:t> that </a:t>
            </a:r>
            <a:r>
              <a:rPr lang="es-CR" err="1"/>
              <a:t>seeks</a:t>
            </a:r>
            <a:r>
              <a:rPr lang="es-CR"/>
              <a:t> to </a:t>
            </a:r>
            <a:r>
              <a:rPr lang="es-CR" err="1"/>
              <a:t>connect</a:t>
            </a:r>
            <a:r>
              <a:rPr lang="es-CR"/>
              <a:t> </a:t>
            </a:r>
            <a:r>
              <a:rPr lang="es-CR" err="1"/>
              <a:t>producers</a:t>
            </a:r>
            <a:r>
              <a:rPr lang="es-CR"/>
              <a:t> </a:t>
            </a:r>
            <a:r>
              <a:rPr lang="es-CR" err="1"/>
              <a:t>with</a:t>
            </a:r>
            <a:r>
              <a:rPr lang="es-CR"/>
              <a:t> </a:t>
            </a:r>
            <a:r>
              <a:rPr lang="es-CR" err="1"/>
              <a:t>consumers</a:t>
            </a:r>
            <a:r>
              <a:rPr lang="es-CR"/>
              <a:t>. At </a:t>
            </a:r>
            <a:r>
              <a:rPr lang="es-CR" err="1"/>
              <a:t>the</a:t>
            </a:r>
            <a:r>
              <a:rPr lang="es-CR"/>
              <a:t> </a:t>
            </a:r>
            <a:r>
              <a:rPr lang="es-CR" err="1"/>
              <a:t>environmental</a:t>
            </a:r>
            <a:r>
              <a:rPr lang="es-CR"/>
              <a:t> </a:t>
            </a:r>
            <a:r>
              <a:rPr lang="es-CR" err="1"/>
              <a:t>level</a:t>
            </a:r>
            <a:r>
              <a:rPr lang="es-CR"/>
              <a:t> </a:t>
            </a:r>
            <a:r>
              <a:rPr lang="es-CR" err="1"/>
              <a:t>we</a:t>
            </a:r>
            <a:r>
              <a:rPr lang="es-CR"/>
              <a:t> </a:t>
            </a:r>
            <a:r>
              <a:rPr lang="es-CR" err="1"/>
              <a:t>have</a:t>
            </a:r>
            <a:r>
              <a:rPr lang="es-CR"/>
              <a:t> CRCAFE, </a:t>
            </a:r>
            <a:r>
              <a:rPr lang="es-CR" err="1"/>
              <a:t>which</a:t>
            </a:r>
            <a:r>
              <a:rPr lang="es-CR"/>
              <a:t> is </a:t>
            </a:r>
            <a:r>
              <a:rPr lang="es-CR" err="1"/>
              <a:t>an</a:t>
            </a:r>
            <a:r>
              <a:rPr lang="es-CR"/>
              <a:t> </a:t>
            </a:r>
            <a:r>
              <a:rPr lang="es-CR" err="1"/>
              <a:t>application</a:t>
            </a:r>
            <a:r>
              <a:rPr lang="es-CR"/>
              <a:t> </a:t>
            </a:r>
            <a:r>
              <a:rPr lang="es-CR" err="1"/>
              <a:t>with</a:t>
            </a:r>
            <a:r>
              <a:rPr lang="es-CR"/>
              <a:t> </a:t>
            </a:r>
            <a:r>
              <a:rPr lang="es-CR" err="1"/>
              <a:t>tools</a:t>
            </a:r>
            <a:r>
              <a:rPr lang="es-CR"/>
              <a:t> </a:t>
            </a:r>
            <a:r>
              <a:rPr lang="es-CR" err="1"/>
              <a:t>for</a:t>
            </a:r>
            <a:r>
              <a:rPr lang="es-CR"/>
              <a:t> coffee </a:t>
            </a:r>
            <a:r>
              <a:rPr lang="es-CR" err="1"/>
              <a:t>cultivation</a:t>
            </a:r>
            <a:r>
              <a:rPr lang="es-CR"/>
              <a:t>, </a:t>
            </a:r>
            <a:r>
              <a:rPr lang="es-CR" err="1"/>
              <a:t>climate</a:t>
            </a:r>
            <a:r>
              <a:rPr lang="es-CR"/>
              <a:t>, and </a:t>
            </a:r>
            <a:r>
              <a:rPr lang="es-CR" err="1"/>
              <a:t>recommendations</a:t>
            </a:r>
            <a:r>
              <a:rPr lang="es-CR"/>
              <a:t>. </a:t>
            </a:r>
            <a:r>
              <a:rPr lang="es-CR" err="1"/>
              <a:t>Another</a:t>
            </a:r>
            <a:r>
              <a:rPr lang="es-CR"/>
              <a:t> </a:t>
            </a:r>
            <a:r>
              <a:rPr lang="es-CR" err="1"/>
              <a:t>project</a:t>
            </a:r>
            <a:r>
              <a:rPr lang="es-CR"/>
              <a:t> is </a:t>
            </a:r>
            <a:r>
              <a:rPr lang="es-CR" err="1"/>
              <a:t>the</a:t>
            </a:r>
            <a:r>
              <a:rPr lang="es-CR"/>
              <a:t> </a:t>
            </a:r>
            <a:r>
              <a:rPr lang="es-CR" err="1"/>
              <a:t>planting</a:t>
            </a:r>
            <a:r>
              <a:rPr lang="es-CR"/>
              <a:t> of </a:t>
            </a:r>
            <a:r>
              <a:rPr lang="es-CR" err="1"/>
              <a:t>trees</a:t>
            </a:r>
            <a:r>
              <a:rPr lang="es-CR"/>
              <a:t> </a:t>
            </a:r>
            <a:r>
              <a:rPr lang="es-CR" err="1"/>
              <a:t>on</a:t>
            </a:r>
            <a:r>
              <a:rPr lang="es-CR"/>
              <a:t> </a:t>
            </a:r>
            <a:r>
              <a:rPr lang="es-CR" err="1"/>
              <a:t>the</a:t>
            </a:r>
            <a:r>
              <a:rPr lang="es-CR"/>
              <a:t> </a:t>
            </a:r>
            <a:r>
              <a:rPr lang="es-CR" err="1"/>
              <a:t>farms</a:t>
            </a:r>
            <a:r>
              <a:rPr lang="es-CR"/>
              <a:t> and </a:t>
            </a:r>
            <a:r>
              <a:rPr lang="es-CR" err="1"/>
              <a:t>the</a:t>
            </a:r>
            <a:r>
              <a:rPr lang="es-CR"/>
              <a:t> NAMA Coffee, </a:t>
            </a:r>
            <a:r>
              <a:rPr lang="es-CR" err="1"/>
              <a:t>which</a:t>
            </a:r>
            <a:r>
              <a:rPr lang="es-CR"/>
              <a:t> are </a:t>
            </a:r>
            <a:r>
              <a:rPr lang="es-CR" err="1"/>
              <a:t>mitigation</a:t>
            </a:r>
            <a:r>
              <a:rPr lang="es-CR"/>
              <a:t> and </a:t>
            </a:r>
            <a:r>
              <a:rPr lang="es-CR" err="1"/>
              <a:t>adaptation</a:t>
            </a:r>
            <a:r>
              <a:rPr lang="es-CR"/>
              <a:t> </a:t>
            </a:r>
            <a:r>
              <a:rPr lang="es-CR" err="1"/>
              <a:t>actions</a:t>
            </a:r>
            <a:r>
              <a:rPr lang="es-CR"/>
              <a:t> </a:t>
            </a:r>
            <a:r>
              <a:rPr lang="es-CR" err="1"/>
              <a:t>against</a:t>
            </a:r>
            <a:r>
              <a:rPr lang="es-CR"/>
              <a:t> </a:t>
            </a:r>
            <a:r>
              <a:rPr lang="es-CR" err="1"/>
              <a:t>carbon</a:t>
            </a:r>
            <a:r>
              <a:rPr lang="es-CR"/>
              <a:t> </a:t>
            </a:r>
            <a:r>
              <a:rPr lang="es-CR" err="1"/>
              <a:t>emissions</a:t>
            </a:r>
            <a:r>
              <a:rPr lang="es-CR"/>
              <a:t>. </a:t>
            </a:r>
            <a:r>
              <a:rPr lang="es-CR" err="1"/>
              <a:t>We</a:t>
            </a:r>
            <a:r>
              <a:rPr lang="es-CR"/>
              <a:t> are </a:t>
            </a:r>
            <a:r>
              <a:rPr lang="es-CR" err="1"/>
              <a:t>about</a:t>
            </a:r>
            <a:r>
              <a:rPr lang="es-CR"/>
              <a:t> to </a:t>
            </a:r>
            <a:r>
              <a:rPr lang="es-CR" err="1"/>
              <a:t>launch</a:t>
            </a:r>
            <a:r>
              <a:rPr lang="es-CR"/>
              <a:t> </a:t>
            </a:r>
            <a:r>
              <a:rPr lang="es-CR" err="1"/>
              <a:t>the</a:t>
            </a:r>
            <a:r>
              <a:rPr lang="es-CR"/>
              <a:t> low </a:t>
            </a:r>
            <a:r>
              <a:rPr lang="es-CR" err="1"/>
              <a:t>emission</a:t>
            </a:r>
            <a:r>
              <a:rPr lang="es-CR"/>
              <a:t> coffee </a:t>
            </a:r>
            <a:r>
              <a:rPr lang="es-CR" err="1"/>
              <a:t>seal</a:t>
            </a:r>
            <a:r>
              <a:rPr lang="es-CR"/>
              <a:t>.</a:t>
            </a:r>
          </a:p>
          <a:p>
            <a:r>
              <a:rPr lang="es-CR"/>
              <a:t>At </a:t>
            </a:r>
            <a:r>
              <a:rPr lang="es-CR" err="1"/>
              <a:t>the</a:t>
            </a:r>
            <a:r>
              <a:rPr lang="es-CR"/>
              <a:t> social </a:t>
            </a:r>
            <a:r>
              <a:rPr lang="es-CR" err="1"/>
              <a:t>level</a:t>
            </a:r>
            <a:r>
              <a:rPr lang="es-CR"/>
              <a:t>, </a:t>
            </a:r>
            <a:r>
              <a:rPr lang="es-CR" err="1"/>
              <a:t>we</a:t>
            </a:r>
            <a:r>
              <a:rPr lang="es-CR"/>
              <a:t> </a:t>
            </a:r>
            <a:r>
              <a:rPr lang="es-CR" err="1"/>
              <a:t>insure</a:t>
            </a:r>
            <a:r>
              <a:rPr lang="es-CR"/>
              <a:t> </a:t>
            </a:r>
            <a:r>
              <a:rPr lang="es-CR" err="1"/>
              <a:t>all</a:t>
            </a:r>
            <a:r>
              <a:rPr lang="es-CR"/>
              <a:t> coffee </a:t>
            </a:r>
            <a:r>
              <a:rPr lang="es-CR" err="1"/>
              <a:t>pickers</a:t>
            </a:r>
            <a:r>
              <a:rPr lang="es-CR"/>
              <a:t> </a:t>
            </a:r>
            <a:r>
              <a:rPr lang="es-CR" err="1"/>
              <a:t>during</a:t>
            </a:r>
            <a:r>
              <a:rPr lang="es-CR"/>
              <a:t> </a:t>
            </a:r>
            <a:r>
              <a:rPr lang="es-CR" err="1"/>
              <a:t>the</a:t>
            </a:r>
            <a:r>
              <a:rPr lang="es-CR"/>
              <a:t> </a:t>
            </a:r>
            <a:r>
              <a:rPr lang="es-CR" err="1"/>
              <a:t>harvest</a:t>
            </a:r>
            <a:r>
              <a:rPr lang="es-CR"/>
              <a:t> </a:t>
            </a:r>
            <a:r>
              <a:rPr lang="es-CR" err="1"/>
              <a:t>season</a:t>
            </a:r>
            <a:r>
              <a:rPr lang="es-CR"/>
              <a:t> </a:t>
            </a:r>
            <a:r>
              <a:rPr lang="es-CR" err="1"/>
              <a:t>through</a:t>
            </a:r>
            <a:r>
              <a:rPr lang="es-CR"/>
              <a:t> </a:t>
            </a:r>
            <a:r>
              <a:rPr lang="es-CR" err="1"/>
              <a:t>an</a:t>
            </a:r>
            <a:r>
              <a:rPr lang="es-CR"/>
              <a:t> </a:t>
            </a:r>
            <a:r>
              <a:rPr lang="es-CR" err="1"/>
              <a:t>agreement</a:t>
            </a:r>
            <a:r>
              <a:rPr lang="es-CR"/>
              <a:t> </a:t>
            </a:r>
            <a:r>
              <a:rPr lang="es-CR" err="1"/>
              <a:t>between</a:t>
            </a:r>
            <a:r>
              <a:rPr lang="es-CR"/>
              <a:t> </a:t>
            </a:r>
            <a:r>
              <a:rPr lang="es-CR" err="1"/>
              <a:t>the</a:t>
            </a:r>
            <a:r>
              <a:rPr lang="es-CR"/>
              <a:t> CCSS, </a:t>
            </a:r>
            <a:r>
              <a:rPr lang="es-CR" err="1"/>
              <a:t>the</a:t>
            </a:r>
            <a:r>
              <a:rPr lang="es-CR"/>
              <a:t> </a:t>
            </a:r>
            <a:r>
              <a:rPr lang="es-CR" err="1"/>
              <a:t>Ministry</a:t>
            </a:r>
            <a:r>
              <a:rPr lang="es-CR"/>
              <a:t> of Labor and ICAFE. </a:t>
            </a:r>
            <a:r>
              <a:rPr lang="es-CR" err="1"/>
              <a:t>We</a:t>
            </a:r>
            <a:r>
              <a:rPr lang="es-CR"/>
              <a:t> </a:t>
            </a:r>
            <a:r>
              <a:rPr lang="es-CR" err="1"/>
              <a:t>also</a:t>
            </a:r>
            <a:r>
              <a:rPr lang="es-CR"/>
              <a:t> </a:t>
            </a:r>
            <a:r>
              <a:rPr lang="es-CR" err="1"/>
              <a:t>have</a:t>
            </a:r>
            <a:r>
              <a:rPr lang="es-CR"/>
              <a:t> </a:t>
            </a:r>
            <a:r>
              <a:rPr lang="es-CR" err="1"/>
              <a:t>childcare</a:t>
            </a:r>
            <a:r>
              <a:rPr lang="es-CR"/>
              <a:t> centers </a:t>
            </a:r>
            <a:r>
              <a:rPr lang="es-CR" err="1"/>
              <a:t>for</a:t>
            </a:r>
            <a:r>
              <a:rPr lang="es-CR"/>
              <a:t> </a:t>
            </a:r>
            <a:r>
              <a:rPr lang="es-CR" err="1"/>
              <a:t>the</a:t>
            </a:r>
            <a:r>
              <a:rPr lang="es-CR"/>
              <a:t> </a:t>
            </a:r>
            <a:r>
              <a:rPr lang="es-CR" err="1"/>
              <a:t>children</a:t>
            </a:r>
            <a:r>
              <a:rPr lang="es-CR"/>
              <a:t> of coffee </a:t>
            </a:r>
            <a:r>
              <a:rPr lang="es-CR" err="1"/>
              <a:t>pickers</a:t>
            </a:r>
            <a:r>
              <a:rPr lang="es-CR"/>
              <a:t>. </a:t>
            </a:r>
            <a:r>
              <a:rPr lang="es-CR" err="1"/>
              <a:t>Finally</a:t>
            </a:r>
            <a:r>
              <a:rPr lang="es-CR"/>
              <a:t>, </a:t>
            </a:r>
            <a:r>
              <a:rPr lang="es-CR" err="1"/>
              <a:t>we</a:t>
            </a:r>
            <a:r>
              <a:rPr lang="es-CR"/>
              <a:t> are </a:t>
            </a:r>
            <a:r>
              <a:rPr lang="es-CR" err="1"/>
              <a:t>making</a:t>
            </a:r>
            <a:r>
              <a:rPr lang="es-CR"/>
              <a:t> </a:t>
            </a:r>
            <a:r>
              <a:rPr lang="es-CR" err="1"/>
              <a:t>efforts</a:t>
            </a:r>
            <a:r>
              <a:rPr lang="es-CR"/>
              <a:t> to </a:t>
            </a:r>
            <a:r>
              <a:rPr lang="es-CR" err="1"/>
              <a:t>implement</a:t>
            </a:r>
            <a:r>
              <a:rPr lang="es-CR"/>
              <a:t> </a:t>
            </a:r>
            <a:r>
              <a:rPr lang="es-CR" err="1"/>
              <a:t>the</a:t>
            </a:r>
            <a:r>
              <a:rPr lang="es-CR"/>
              <a:t> </a:t>
            </a:r>
            <a:r>
              <a:rPr lang="es-CR" err="1"/>
              <a:t>gender</a:t>
            </a:r>
            <a:r>
              <a:rPr lang="es-CR"/>
              <a:t> and </a:t>
            </a:r>
            <a:r>
              <a:rPr lang="es-CR" err="1"/>
              <a:t>youth</a:t>
            </a:r>
            <a:r>
              <a:rPr lang="es-CR"/>
              <a:t> </a:t>
            </a:r>
            <a:r>
              <a:rPr lang="es-CR" err="1"/>
              <a:t>policies</a:t>
            </a:r>
            <a:r>
              <a:rPr lang="es-CR"/>
              <a:t>.</a:t>
            </a:r>
          </a:p>
        </p:txBody>
      </p:sp>
      <p:sp>
        <p:nvSpPr>
          <p:cNvPr id="4" name="Marcador de número de diapositiva 3"/>
          <p:cNvSpPr>
            <a:spLocks noGrp="1"/>
          </p:cNvSpPr>
          <p:nvPr>
            <p:ph type="sldNum" sz="quarter" idx="5"/>
          </p:nvPr>
        </p:nvSpPr>
        <p:spPr/>
        <p:txBody>
          <a:bodyPr/>
          <a:lstStyle/>
          <a:p>
            <a:fld id="{267900BE-6EEE-5E4E-88CD-FA8440B432DA}" type="slidenum">
              <a:rPr lang="es-CR" smtClean="0"/>
              <a:t>1</a:t>
            </a:fld>
            <a:endParaRPr lang="es-CR"/>
          </a:p>
        </p:txBody>
      </p:sp>
    </p:spTree>
    <p:extLst>
      <p:ext uri="{BB962C8B-B14F-4D97-AF65-F5344CB8AC3E}">
        <p14:creationId xmlns:p14="http://schemas.microsoft.com/office/powerpoint/2010/main" val="2066677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7A864-3E2A-A224-47EC-F4B6B3DD091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2E36DF6-5F96-2B46-A601-6C00707A78C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B2F0940-34B9-0C68-05A5-38D64CF126BD}"/>
              </a:ext>
            </a:extLst>
          </p:cNvPr>
          <p:cNvSpPr>
            <a:spLocks noGrp="1"/>
          </p:cNvSpPr>
          <p:nvPr>
            <p:ph type="body" idx="1"/>
          </p:nvPr>
        </p:nvSpPr>
        <p:spPr/>
        <p:txBody>
          <a:bodyPr/>
          <a:lstStyle/>
          <a:p>
            <a:r>
              <a:rPr lang="es-CR" dirty="0"/>
              <a:t>Our value proposition focuses on the triple bottom line of sustainability. Social, economic and environmental sustainability.  At the economic level we have the Productivity Intervention Project, which seeks to increase coffee productivity, compliance with Law 2762 and the traceability project that seeks to connect producers with consumers. At the environmental level we have CRCAFE, which is an application with tools for coffee cultivation, climate, and recommendations. Another project is the planting of trees on the farms and the NAMA Coffee, which are mitigation and adaptation actions against carbon emissions. We are about to launch the low emission coffee seal.</a:t>
            </a:r>
          </a:p>
          <a:p>
            <a:r>
              <a:rPr lang="es-CR" dirty="0"/>
              <a:t>At the social level, we insure all coffee pickers during the harvest season through an agreement between the CCSS, the Ministry of Labor and ICAFE. We also have childcare centers for the children of coffee pickers. </a:t>
            </a:r>
            <a:r>
              <a:rPr lang="es-CR"/>
              <a:t>Finally, we are making efforts to implement the gender and youth policies.</a:t>
            </a:r>
          </a:p>
        </p:txBody>
      </p:sp>
      <p:sp>
        <p:nvSpPr>
          <p:cNvPr id="4" name="Marcador de número de diapositiva 3">
            <a:extLst>
              <a:ext uri="{FF2B5EF4-FFF2-40B4-BE49-F238E27FC236}">
                <a16:creationId xmlns:a16="http://schemas.microsoft.com/office/drawing/2014/main" id="{5842DA3D-8756-4A29-D75A-0859C9E4BE5A}"/>
              </a:ext>
            </a:extLst>
          </p:cNvPr>
          <p:cNvSpPr>
            <a:spLocks noGrp="1"/>
          </p:cNvSpPr>
          <p:nvPr>
            <p:ph type="sldNum" sz="quarter" idx="5"/>
          </p:nvPr>
        </p:nvSpPr>
        <p:spPr/>
        <p:txBody>
          <a:bodyPr/>
          <a:lstStyle/>
          <a:p>
            <a:fld id="{267900BE-6EEE-5E4E-88CD-FA8440B432DA}" type="slidenum">
              <a:rPr lang="es-CR" smtClean="0"/>
              <a:t>2</a:t>
            </a:fld>
            <a:endParaRPr lang="es-CR"/>
          </a:p>
        </p:txBody>
      </p:sp>
    </p:spTree>
    <p:extLst>
      <p:ext uri="{BB962C8B-B14F-4D97-AF65-F5344CB8AC3E}">
        <p14:creationId xmlns:p14="http://schemas.microsoft.com/office/powerpoint/2010/main" val="175660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7C0D8-1FE8-B1D9-1AD5-442D052541F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D851DD-3A4C-A8CD-1645-59FBA3CF712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F34AA1C-615F-3D8A-2E26-881CE6892F6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FD551D10-2782-40B3-C388-E7A9469E8CFD}"/>
              </a:ext>
            </a:extLst>
          </p:cNvPr>
          <p:cNvSpPr>
            <a:spLocks noGrp="1"/>
          </p:cNvSpPr>
          <p:nvPr>
            <p:ph type="sldNum" sz="quarter" idx="5"/>
          </p:nvPr>
        </p:nvSpPr>
        <p:spPr/>
        <p:txBody>
          <a:bodyPr/>
          <a:lstStyle/>
          <a:p>
            <a:fld id="{4DA1F829-7979-4A36-9F32-90186E00557B}" type="slidenum">
              <a:rPr lang="es-CR" smtClean="0"/>
              <a:t>3</a:t>
            </a:fld>
            <a:endParaRPr lang="es-CR"/>
          </a:p>
        </p:txBody>
      </p:sp>
    </p:spTree>
    <p:extLst>
      <p:ext uri="{BB962C8B-B14F-4D97-AF65-F5344CB8AC3E}">
        <p14:creationId xmlns:p14="http://schemas.microsoft.com/office/powerpoint/2010/main" val="378107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D54891-D79B-06C2-7AC3-3B2BF76EE7F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FD0697C-7DB0-659E-51EB-5C35F40579A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E45EAC9-0CFC-B19F-65AC-0BDF6755D5A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7844DCD-17A5-CC56-E3D7-72BDDD900111}"/>
              </a:ext>
            </a:extLst>
          </p:cNvPr>
          <p:cNvSpPr>
            <a:spLocks noGrp="1"/>
          </p:cNvSpPr>
          <p:nvPr>
            <p:ph type="sldNum" sz="quarter" idx="5"/>
          </p:nvPr>
        </p:nvSpPr>
        <p:spPr/>
        <p:txBody>
          <a:bodyPr/>
          <a:lstStyle/>
          <a:p>
            <a:fld id="{4DA1F829-7979-4A36-9F32-90186E00557B}" type="slidenum">
              <a:rPr lang="es-CR" smtClean="0"/>
              <a:t>4</a:t>
            </a:fld>
            <a:endParaRPr lang="es-CR"/>
          </a:p>
        </p:txBody>
      </p:sp>
    </p:spTree>
    <p:extLst>
      <p:ext uri="{BB962C8B-B14F-4D97-AF65-F5344CB8AC3E}">
        <p14:creationId xmlns:p14="http://schemas.microsoft.com/office/powerpoint/2010/main" val="22966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673BE-E4C3-51E6-993B-1622FFD1445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018FC6-6368-9677-6852-5A51B3DEEDF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0FDEA1F-7DF7-62FF-10BC-BABB44406B64}"/>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E5994640-8F0F-1B70-6621-5A62213D4EC0}"/>
              </a:ext>
            </a:extLst>
          </p:cNvPr>
          <p:cNvSpPr>
            <a:spLocks noGrp="1"/>
          </p:cNvSpPr>
          <p:nvPr>
            <p:ph type="sldNum" sz="quarter" idx="5"/>
          </p:nvPr>
        </p:nvSpPr>
        <p:spPr/>
        <p:txBody>
          <a:bodyPr/>
          <a:lstStyle/>
          <a:p>
            <a:fld id="{4DA1F829-7979-4A36-9F32-90186E00557B}" type="slidenum">
              <a:rPr lang="es-CR" smtClean="0"/>
              <a:t>5</a:t>
            </a:fld>
            <a:endParaRPr lang="es-CR"/>
          </a:p>
        </p:txBody>
      </p:sp>
    </p:spTree>
    <p:extLst>
      <p:ext uri="{BB962C8B-B14F-4D97-AF65-F5344CB8AC3E}">
        <p14:creationId xmlns:p14="http://schemas.microsoft.com/office/powerpoint/2010/main" val="3430153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81FA3-E7E8-EDE2-BD2F-BA03A7D27E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002D80-613F-FE3B-8E8C-5F6EB1FBAC9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5C9988C-3A1C-EA23-A3EA-33BA4FCC1762}"/>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56375C29-2B05-E6C9-B636-87F1F62F2112}"/>
              </a:ext>
            </a:extLst>
          </p:cNvPr>
          <p:cNvSpPr>
            <a:spLocks noGrp="1"/>
          </p:cNvSpPr>
          <p:nvPr>
            <p:ph type="sldNum" sz="quarter" idx="5"/>
          </p:nvPr>
        </p:nvSpPr>
        <p:spPr/>
        <p:txBody>
          <a:bodyPr/>
          <a:lstStyle/>
          <a:p>
            <a:fld id="{4DA1F829-7979-4A36-9F32-90186E00557B}" type="slidenum">
              <a:rPr lang="es-CR" smtClean="0"/>
              <a:t>6</a:t>
            </a:fld>
            <a:endParaRPr lang="es-CR"/>
          </a:p>
        </p:txBody>
      </p:sp>
    </p:spTree>
    <p:extLst>
      <p:ext uri="{BB962C8B-B14F-4D97-AF65-F5344CB8AC3E}">
        <p14:creationId xmlns:p14="http://schemas.microsoft.com/office/powerpoint/2010/main" val="1003063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E24D-8F6E-5E8E-42DB-DD374EFD152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B8ED2FF-3397-450C-7265-55FB27A39E6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A4018A27-9BD2-CE94-677F-A32137B2233C}"/>
              </a:ext>
            </a:extLst>
          </p:cNvPr>
          <p:cNvSpPr>
            <a:spLocks noGrp="1"/>
          </p:cNvSpPr>
          <p:nvPr>
            <p:ph type="body" idx="1"/>
          </p:nvPr>
        </p:nvSpPr>
        <p:spPr/>
        <p:txBody>
          <a:bodyPr/>
          <a:lstStyle/>
          <a:p>
            <a:r>
              <a:rPr lang="es-CR" dirty="0"/>
              <a:t>0775 UNDECAF </a:t>
            </a:r>
          </a:p>
          <a:p>
            <a:r>
              <a:rPr lang="es-CR" dirty="0" err="1"/>
              <a:t>Convenc</a:t>
            </a:r>
            <a:r>
              <a:rPr lang="es-CR" dirty="0"/>
              <a:t>.</a:t>
            </a:r>
          </a:p>
        </p:txBody>
      </p:sp>
      <p:sp>
        <p:nvSpPr>
          <p:cNvPr id="4" name="Marcador de número de diapositiva 3">
            <a:extLst>
              <a:ext uri="{FF2B5EF4-FFF2-40B4-BE49-F238E27FC236}">
                <a16:creationId xmlns:a16="http://schemas.microsoft.com/office/drawing/2014/main" id="{80D3049A-FE5F-B3F9-5B66-A803C99326BA}"/>
              </a:ext>
            </a:extLst>
          </p:cNvPr>
          <p:cNvSpPr>
            <a:spLocks noGrp="1"/>
          </p:cNvSpPr>
          <p:nvPr>
            <p:ph type="sldNum" sz="quarter" idx="5"/>
          </p:nvPr>
        </p:nvSpPr>
        <p:spPr/>
        <p:txBody>
          <a:bodyPr/>
          <a:lstStyle/>
          <a:p>
            <a:fld id="{4DA1F829-7979-4A36-9F32-90186E00557B}" type="slidenum">
              <a:rPr lang="es-CR" smtClean="0"/>
              <a:t>7</a:t>
            </a:fld>
            <a:endParaRPr lang="es-CR"/>
          </a:p>
        </p:txBody>
      </p:sp>
    </p:spTree>
    <p:extLst>
      <p:ext uri="{BB962C8B-B14F-4D97-AF65-F5344CB8AC3E}">
        <p14:creationId xmlns:p14="http://schemas.microsoft.com/office/powerpoint/2010/main" val="217432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03BDD5-A8A1-C67F-A38C-78DF56A27E6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753A175E-A8FE-209C-5D4D-846C87B566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25F51D93-06A6-0FE2-B7B4-91EB0F7EF775}"/>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5" name="Marcador de pie de página 4">
            <a:extLst>
              <a:ext uri="{FF2B5EF4-FFF2-40B4-BE49-F238E27FC236}">
                <a16:creationId xmlns:a16="http://schemas.microsoft.com/office/drawing/2014/main" id="{B52CBB32-D4A6-3B98-7983-5F72A5A47E6F}"/>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FB08B86-7823-6F6F-3341-50A9649406E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239446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78662-1229-BBD9-ED4F-7CD2B84AD2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BE3AEC37-2495-F4F1-4A8A-F2C2D56B283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EBD03268-2993-7362-01F1-7B178E45B81F}"/>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5" name="Marcador de pie de página 4">
            <a:extLst>
              <a:ext uri="{FF2B5EF4-FFF2-40B4-BE49-F238E27FC236}">
                <a16:creationId xmlns:a16="http://schemas.microsoft.com/office/drawing/2014/main" id="{74B042B6-6F4A-7C61-D93E-AFB94BAE0112}"/>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55FF14E3-C893-C586-30D7-86F4A68A4486}"/>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392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032230C-A85B-DA07-4D1B-535A9CE64DF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3458E66A-9500-B34D-BF8A-A3A76218CF7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A76B7372-D8EB-BBF8-2960-38AA0B62E73A}"/>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5" name="Marcador de pie de página 4">
            <a:extLst>
              <a:ext uri="{FF2B5EF4-FFF2-40B4-BE49-F238E27FC236}">
                <a16:creationId xmlns:a16="http://schemas.microsoft.com/office/drawing/2014/main" id="{1D0B7256-2066-58DB-5E1F-7A02A89CA721}"/>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2A92D311-6280-B163-5DC0-DD5828CD6A93}"/>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668544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843C13-8368-2EAD-F8D8-AE91DF94487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FD97D5E9-D620-70BB-9103-FF1D67B6006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2601D6F6-57F9-7815-53C4-42D42917DFDA}"/>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5" name="Marcador de pie de página 4">
            <a:extLst>
              <a:ext uri="{FF2B5EF4-FFF2-40B4-BE49-F238E27FC236}">
                <a16:creationId xmlns:a16="http://schemas.microsoft.com/office/drawing/2014/main" id="{B324964D-CA93-E897-B6DA-4C61670B048B}"/>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FCA21D0-15B6-2E49-6622-2A0DAFEB55CE}"/>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36741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DCDD0E-2088-61C9-7539-47C5F3FE63F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477C9777-449B-11E6-BED1-925DB4ED8D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722101B-6C94-4F45-F9A7-EA10DE951A48}"/>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5" name="Marcador de pie de página 4">
            <a:extLst>
              <a:ext uri="{FF2B5EF4-FFF2-40B4-BE49-F238E27FC236}">
                <a16:creationId xmlns:a16="http://schemas.microsoft.com/office/drawing/2014/main" id="{3AE94393-91AC-BFC7-6206-E8091606C6E9}"/>
              </a:ext>
            </a:extLst>
          </p:cNvPr>
          <p:cNvSpPr>
            <a:spLocks noGrp="1"/>
          </p:cNvSpPr>
          <p:nvPr>
            <p:ph type="ftr" sz="quarter" idx="11"/>
          </p:nvPr>
        </p:nvSpPr>
        <p:spPr/>
        <p:txBody>
          <a:bodyPr/>
          <a:lstStyle/>
          <a:p>
            <a:endParaRPr lang="es-CR" dirty="0"/>
          </a:p>
        </p:txBody>
      </p:sp>
      <p:sp>
        <p:nvSpPr>
          <p:cNvPr id="6" name="Marcador de número de diapositiva 5">
            <a:extLst>
              <a:ext uri="{FF2B5EF4-FFF2-40B4-BE49-F238E27FC236}">
                <a16:creationId xmlns:a16="http://schemas.microsoft.com/office/drawing/2014/main" id="{7D8A2C4B-301B-DA52-826C-AEEAC0F2E8F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299144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9CA498-6434-F28F-CE89-FA9E7F374431}"/>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5C7EBC-1B70-032A-614F-B47BCCFB466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7FD85FDE-7A5D-0BF0-71EC-95EE21477623}"/>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A519B95-71E4-9746-D0F1-E057D494086A}"/>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6" name="Marcador de pie de página 5">
            <a:extLst>
              <a:ext uri="{FF2B5EF4-FFF2-40B4-BE49-F238E27FC236}">
                <a16:creationId xmlns:a16="http://schemas.microsoft.com/office/drawing/2014/main" id="{75C4AE0D-23C5-5B3E-B798-8CCB14167880}"/>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6A29B012-C15C-5E96-40FA-A717C3E39718}"/>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945258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007A3E-4988-FE20-F418-0E4C8455619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0BE395AB-F06A-C957-D0DB-B739989C16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4D3E34-2D4D-AA8F-C0FB-9371CB217E3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4122E46C-4F7D-926A-D5D4-D289AB135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7103A4B1-EC34-312E-D9A2-D12EDAD31E8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9C02AF63-6DA5-071C-E96A-DFD95ADC46E8}"/>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8" name="Marcador de pie de página 7">
            <a:extLst>
              <a:ext uri="{FF2B5EF4-FFF2-40B4-BE49-F238E27FC236}">
                <a16:creationId xmlns:a16="http://schemas.microsoft.com/office/drawing/2014/main" id="{DE6D48E3-83B7-0BDE-41EB-2233DB3A82CF}"/>
              </a:ext>
            </a:extLst>
          </p:cNvPr>
          <p:cNvSpPr>
            <a:spLocks noGrp="1"/>
          </p:cNvSpPr>
          <p:nvPr>
            <p:ph type="ftr" sz="quarter" idx="11"/>
          </p:nvPr>
        </p:nvSpPr>
        <p:spPr/>
        <p:txBody>
          <a:bodyPr/>
          <a:lstStyle/>
          <a:p>
            <a:endParaRPr lang="es-CR" dirty="0"/>
          </a:p>
        </p:txBody>
      </p:sp>
      <p:sp>
        <p:nvSpPr>
          <p:cNvPr id="9" name="Marcador de número de diapositiva 8">
            <a:extLst>
              <a:ext uri="{FF2B5EF4-FFF2-40B4-BE49-F238E27FC236}">
                <a16:creationId xmlns:a16="http://schemas.microsoft.com/office/drawing/2014/main" id="{9FD08204-7965-8229-F59D-5E04ECAC92C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255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1916D0-05D5-7FCF-1B6A-45696FB18127}"/>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BB88C9CC-A92C-6D83-33F5-350CB98E12BD}"/>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4" name="Marcador de pie de página 3">
            <a:extLst>
              <a:ext uri="{FF2B5EF4-FFF2-40B4-BE49-F238E27FC236}">
                <a16:creationId xmlns:a16="http://schemas.microsoft.com/office/drawing/2014/main" id="{47AE3D17-CD70-E369-F898-E17EC6470ADA}"/>
              </a:ext>
            </a:extLst>
          </p:cNvPr>
          <p:cNvSpPr>
            <a:spLocks noGrp="1"/>
          </p:cNvSpPr>
          <p:nvPr>
            <p:ph type="ftr" sz="quarter" idx="11"/>
          </p:nvPr>
        </p:nvSpPr>
        <p:spPr/>
        <p:txBody>
          <a:bodyPr/>
          <a:lstStyle/>
          <a:p>
            <a:endParaRPr lang="es-CR" dirty="0"/>
          </a:p>
        </p:txBody>
      </p:sp>
      <p:sp>
        <p:nvSpPr>
          <p:cNvPr id="5" name="Marcador de número de diapositiva 4">
            <a:extLst>
              <a:ext uri="{FF2B5EF4-FFF2-40B4-BE49-F238E27FC236}">
                <a16:creationId xmlns:a16="http://schemas.microsoft.com/office/drawing/2014/main" id="{0E98C345-512D-8E09-E191-0D9C33DC15D1}"/>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41519659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DA31D96-3F17-1126-D4A8-F36D13A2B7FC}"/>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3" name="Marcador de pie de página 2">
            <a:extLst>
              <a:ext uri="{FF2B5EF4-FFF2-40B4-BE49-F238E27FC236}">
                <a16:creationId xmlns:a16="http://schemas.microsoft.com/office/drawing/2014/main" id="{31AF8266-3B86-8507-170B-997C71BFD446}"/>
              </a:ext>
            </a:extLst>
          </p:cNvPr>
          <p:cNvSpPr>
            <a:spLocks noGrp="1"/>
          </p:cNvSpPr>
          <p:nvPr>
            <p:ph type="ftr" sz="quarter" idx="11"/>
          </p:nvPr>
        </p:nvSpPr>
        <p:spPr/>
        <p:txBody>
          <a:bodyPr/>
          <a:lstStyle/>
          <a:p>
            <a:endParaRPr lang="es-CR" dirty="0"/>
          </a:p>
        </p:txBody>
      </p:sp>
      <p:sp>
        <p:nvSpPr>
          <p:cNvPr id="4" name="Marcador de número de diapositiva 3">
            <a:extLst>
              <a:ext uri="{FF2B5EF4-FFF2-40B4-BE49-F238E27FC236}">
                <a16:creationId xmlns:a16="http://schemas.microsoft.com/office/drawing/2014/main" id="{62DD0F71-B6A8-2BB3-0688-C893987EA4E0}"/>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1961598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A9DCA8-59E7-0E48-FB3B-E053B134F5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CFE8E429-B9D2-2362-4379-A9FCB46D15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CFB3A743-5207-57B7-BC8C-39280263C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52CF8F1-6C0B-725E-ABB5-C581324E5AE8}"/>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6" name="Marcador de pie de página 5">
            <a:extLst>
              <a:ext uri="{FF2B5EF4-FFF2-40B4-BE49-F238E27FC236}">
                <a16:creationId xmlns:a16="http://schemas.microsoft.com/office/drawing/2014/main" id="{EE38A5D6-069D-6B68-1FC1-BEFE97B58156}"/>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C52336C9-12F5-6D33-B681-B76DB6B056D5}"/>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6180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255E5E-7993-7B4A-0198-A3482DFCAF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4AE9DB97-3871-39C1-64CF-0E3822AF52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dirty="0"/>
          </a:p>
        </p:txBody>
      </p:sp>
      <p:sp>
        <p:nvSpPr>
          <p:cNvPr id="4" name="Marcador de texto 3">
            <a:extLst>
              <a:ext uri="{FF2B5EF4-FFF2-40B4-BE49-F238E27FC236}">
                <a16:creationId xmlns:a16="http://schemas.microsoft.com/office/drawing/2014/main" id="{3EAD103A-BA38-6BC5-9374-C84FD40D15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9D796E-B22D-7C61-4D71-8860F86852B9}"/>
              </a:ext>
            </a:extLst>
          </p:cNvPr>
          <p:cNvSpPr>
            <a:spLocks noGrp="1"/>
          </p:cNvSpPr>
          <p:nvPr>
            <p:ph type="dt" sz="half" idx="10"/>
          </p:nvPr>
        </p:nvSpPr>
        <p:spPr/>
        <p:txBody>
          <a:bodyPr/>
          <a:lstStyle/>
          <a:p>
            <a:fld id="{1D722874-C915-465C-9D23-2B6D09CEAEAA}" type="datetimeFigureOut">
              <a:rPr lang="es-CR" smtClean="0"/>
              <a:t>30/12/2025</a:t>
            </a:fld>
            <a:endParaRPr lang="es-CR" dirty="0"/>
          </a:p>
        </p:txBody>
      </p:sp>
      <p:sp>
        <p:nvSpPr>
          <p:cNvPr id="6" name="Marcador de pie de página 5">
            <a:extLst>
              <a:ext uri="{FF2B5EF4-FFF2-40B4-BE49-F238E27FC236}">
                <a16:creationId xmlns:a16="http://schemas.microsoft.com/office/drawing/2014/main" id="{28AA224B-9AA4-9A41-A7BD-EA672FC79C0C}"/>
              </a:ext>
            </a:extLst>
          </p:cNvPr>
          <p:cNvSpPr>
            <a:spLocks noGrp="1"/>
          </p:cNvSpPr>
          <p:nvPr>
            <p:ph type="ftr" sz="quarter" idx="11"/>
          </p:nvPr>
        </p:nvSpPr>
        <p:spPr/>
        <p:txBody>
          <a:bodyPr/>
          <a:lstStyle/>
          <a:p>
            <a:endParaRPr lang="es-CR" dirty="0"/>
          </a:p>
        </p:txBody>
      </p:sp>
      <p:sp>
        <p:nvSpPr>
          <p:cNvPr id="7" name="Marcador de número de diapositiva 6">
            <a:extLst>
              <a:ext uri="{FF2B5EF4-FFF2-40B4-BE49-F238E27FC236}">
                <a16:creationId xmlns:a16="http://schemas.microsoft.com/office/drawing/2014/main" id="{928D4753-5EDA-665C-86A2-D7C3ECCD987C}"/>
              </a:ext>
            </a:extLst>
          </p:cNvPr>
          <p:cNvSpPr>
            <a:spLocks noGrp="1"/>
          </p:cNvSpPr>
          <p:nvPr>
            <p:ph type="sldNum" sz="quarter" idx="12"/>
          </p:nvPr>
        </p:nvSpPr>
        <p:spPr/>
        <p:txBody>
          <a:body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633058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99D51A-18E4-6E2D-68B7-AA28B7569F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36435BA7-77CF-5EA8-E0DE-C22CAD8D7D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080B187F-A123-3FD5-A047-D5E09781A5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722874-C915-465C-9D23-2B6D09CEAEAA}" type="datetimeFigureOut">
              <a:rPr lang="es-CR" smtClean="0"/>
              <a:t>30/12/2025</a:t>
            </a:fld>
            <a:endParaRPr lang="es-CR" dirty="0"/>
          </a:p>
        </p:txBody>
      </p:sp>
      <p:sp>
        <p:nvSpPr>
          <p:cNvPr id="5" name="Marcador de pie de página 4">
            <a:extLst>
              <a:ext uri="{FF2B5EF4-FFF2-40B4-BE49-F238E27FC236}">
                <a16:creationId xmlns:a16="http://schemas.microsoft.com/office/drawing/2014/main" id="{1A50BE35-B896-0426-CA92-101C90F718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dirty="0"/>
          </a:p>
        </p:txBody>
      </p:sp>
      <p:sp>
        <p:nvSpPr>
          <p:cNvPr id="6" name="Marcador de número de diapositiva 5">
            <a:extLst>
              <a:ext uri="{FF2B5EF4-FFF2-40B4-BE49-F238E27FC236}">
                <a16:creationId xmlns:a16="http://schemas.microsoft.com/office/drawing/2014/main" id="{D2059097-FCBB-A023-0BEC-CA37F45F55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5AB67-A2DF-4AFF-AC90-574A9F7408D1}" type="slidenum">
              <a:rPr lang="es-CR" smtClean="0"/>
              <a:t>‹Nº›</a:t>
            </a:fld>
            <a:endParaRPr lang="es-CR" dirty="0"/>
          </a:p>
        </p:txBody>
      </p:sp>
    </p:spTree>
    <p:extLst>
      <p:ext uri="{BB962C8B-B14F-4D97-AF65-F5344CB8AC3E}">
        <p14:creationId xmlns:p14="http://schemas.microsoft.com/office/powerpoint/2010/main" val="309294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023820A-DF44-17EF-63DC-8EA324315BBF}"/>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0" descr="A green and black background with leaves and beans&#10;&#10;Description automatically generated">
            <a:extLst>
              <a:ext uri="{FF2B5EF4-FFF2-40B4-BE49-F238E27FC236}">
                <a16:creationId xmlns:a16="http://schemas.microsoft.com/office/drawing/2014/main" id="{7D1AFD67-C80B-91CB-D1E8-FD603607B14B}"/>
              </a:ext>
            </a:extLst>
          </p:cNvPr>
          <p:cNvPicPr>
            <a:picLocks noChangeAspect="1"/>
          </p:cNvPicPr>
          <p:nvPr/>
        </p:nvPicPr>
        <p:blipFill>
          <a:blip r:embed="rId4"/>
          <a:stretch>
            <a:fillRect/>
          </a:stretch>
        </p:blipFill>
        <p:spPr>
          <a:xfrm>
            <a:off x="0" y="0"/>
            <a:ext cx="12192000" cy="6775252"/>
          </a:xfrm>
          <a:prstGeom prst="rect">
            <a:avLst/>
          </a:prstGeom>
        </p:spPr>
      </p:pic>
      <p:sp>
        <p:nvSpPr>
          <p:cNvPr id="7" name="CuadroTexto 6">
            <a:extLst>
              <a:ext uri="{FF2B5EF4-FFF2-40B4-BE49-F238E27FC236}">
                <a16:creationId xmlns:a16="http://schemas.microsoft.com/office/drawing/2014/main" id="{3071343C-7329-FA2B-6A24-367A0C259788}"/>
              </a:ext>
            </a:extLst>
          </p:cNvPr>
          <p:cNvSpPr txBox="1"/>
          <p:nvPr/>
        </p:nvSpPr>
        <p:spPr>
          <a:xfrm>
            <a:off x="2819328" y="3650098"/>
            <a:ext cx="6574837" cy="1446550"/>
          </a:xfrm>
          <a:prstGeom prst="rect">
            <a:avLst/>
          </a:prstGeom>
          <a:solidFill>
            <a:srgbClr val="648F6C">
              <a:alpha val="80000"/>
            </a:srgb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100"/>
              </a:spcBef>
              <a:spcAft>
                <a:spcPts val="0"/>
              </a:spcAft>
              <a:buClrTx/>
              <a:buSzTx/>
              <a:buFontTx/>
              <a:buNone/>
              <a:tabLst/>
              <a:defRPr/>
            </a:pPr>
            <a:r>
              <a:rPr lang="es-ES" sz="4400" b="1" spc="-5" dirty="0">
                <a:solidFill>
                  <a:schemeClr val="bg1"/>
                </a:solidFill>
                <a:latin typeface="Calibri"/>
                <a:cs typeface="Calibri"/>
              </a:rPr>
              <a:t>ESTADÍSTICA DE CAFÉ AL 29 DE DICIEMBRE DE 2025</a:t>
            </a:r>
          </a:p>
        </p:txBody>
      </p:sp>
      <p:pic>
        <p:nvPicPr>
          <p:cNvPr id="8" name="Imagen 7" descr="Imagen que contiene Logotipo&#10;&#10;Descripción generada automáticamente">
            <a:extLst>
              <a:ext uri="{FF2B5EF4-FFF2-40B4-BE49-F238E27FC236}">
                <a16:creationId xmlns:a16="http://schemas.microsoft.com/office/drawing/2014/main" id="{37A72502-96E8-7145-F4CC-B9E2410C1A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131733" y="72658"/>
            <a:ext cx="3928534" cy="3915755"/>
          </a:xfrm>
          <a:prstGeom prst="rect">
            <a:avLst/>
          </a:prstGeom>
          <a:noFill/>
          <a:ln>
            <a:noFill/>
          </a:ln>
        </p:spPr>
      </p:pic>
    </p:spTree>
    <p:extLst>
      <p:ext uri="{BB962C8B-B14F-4D97-AF65-F5344CB8AC3E}">
        <p14:creationId xmlns:p14="http://schemas.microsoft.com/office/powerpoint/2010/main" val="2794951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6C817-A942-0AC6-ED91-F98C0B98ED5B}"/>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21596834-E550-F336-CA25-37FC15937FB2}"/>
              </a:ext>
            </a:extLst>
          </p:cNvPr>
          <p:cNvSpPr/>
          <p:nvPr/>
        </p:nvSpPr>
        <p:spPr>
          <a:xfrm>
            <a:off x="0" y="6091881"/>
            <a:ext cx="12192001" cy="766119"/>
          </a:xfrm>
          <a:prstGeom prst="rect">
            <a:avLst/>
          </a:prstGeom>
          <a:solidFill>
            <a:srgbClr val="8895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2" name="CuadroTexto 1">
            <a:extLst>
              <a:ext uri="{FF2B5EF4-FFF2-40B4-BE49-F238E27FC236}">
                <a16:creationId xmlns:a16="http://schemas.microsoft.com/office/drawing/2014/main" id="{BCE1ED31-EABB-35A9-47D5-D2E2A53CA28E}"/>
              </a:ext>
            </a:extLst>
          </p:cNvPr>
          <p:cNvSpPr txBox="1"/>
          <p:nvPr/>
        </p:nvSpPr>
        <p:spPr>
          <a:xfrm>
            <a:off x="621712" y="6556420"/>
            <a:ext cx="10948575" cy="307777"/>
          </a:xfrm>
          <a:prstGeom prst="rect">
            <a:avLst/>
          </a:prstGeom>
          <a:noFill/>
        </p:spPr>
        <p:txBody>
          <a:bodyPr wrap="none" rtlCol="0">
            <a:spAutoFit/>
          </a:bodyPr>
          <a:lstStyle>
            <a:defPPr>
              <a:defRPr lang="es-CR"/>
            </a:defPPr>
            <a:lvl1pPr fontAlgn="base">
              <a:defRPr sz="1400">
                <a:solidFill>
                  <a:schemeClr val="bg1"/>
                </a:solidFill>
              </a:defRPr>
            </a:lvl1pPr>
          </a:lstStyle>
          <a:p>
            <a:r>
              <a:rPr lang="es-CR" dirty="0"/>
              <a:t>"Trabajo en equipo: juntos logramos más. Colaboramos con pasión y determinación para alcanzar metas compartidas.”      </a:t>
            </a:r>
            <a:r>
              <a:rPr lang="es-CR" b="1" dirty="0"/>
              <a:t>Comisión de Valores ICAFE</a:t>
            </a:r>
            <a:r>
              <a:rPr lang="es-CR" dirty="0"/>
              <a:t>​</a:t>
            </a:r>
            <a:endParaRPr lang="es-CR" b="1" dirty="0"/>
          </a:p>
        </p:txBody>
      </p:sp>
      <p:sp>
        <p:nvSpPr>
          <p:cNvPr id="5" name="CuadroTexto 4">
            <a:extLst>
              <a:ext uri="{FF2B5EF4-FFF2-40B4-BE49-F238E27FC236}">
                <a16:creationId xmlns:a16="http://schemas.microsoft.com/office/drawing/2014/main" id="{8411A871-7DB1-D6DF-1EF0-3DD8AB30B465}"/>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INFORME COMPARATIVO DE CAFÉ EN FRUTA</a:t>
            </a:r>
          </a:p>
        </p:txBody>
      </p:sp>
      <p:sp>
        <p:nvSpPr>
          <p:cNvPr id="6" name="CuadroTexto 5">
            <a:extLst>
              <a:ext uri="{FF2B5EF4-FFF2-40B4-BE49-F238E27FC236}">
                <a16:creationId xmlns:a16="http://schemas.microsoft.com/office/drawing/2014/main" id="{6A5C03EB-7E4F-9ADF-B2E6-AE7D6626F298}"/>
              </a:ext>
            </a:extLst>
          </p:cNvPr>
          <p:cNvSpPr txBox="1"/>
          <p:nvPr/>
        </p:nvSpPr>
        <p:spPr>
          <a:xfrm>
            <a:off x="1097558" y="722720"/>
            <a:ext cx="10223498" cy="72967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Comportamiento de la cosecha 2025-2026</a:t>
            </a:r>
          </a:p>
          <a:p>
            <a:r>
              <a:rPr lang="es-ES" sz="2000" dirty="0">
                <a:latin typeface="Calibri" panose="020F0502020204030204" pitchFamily="34" charset="0"/>
                <a:cs typeface="Calibri" panose="020F0502020204030204" pitchFamily="34" charset="0"/>
              </a:rPr>
              <a:t>y afluencia de café de las cosechas 2023-2024, 2024-2025 y 2025-2026 (en fanegas)</a:t>
            </a:r>
          </a:p>
          <a:p>
            <a:endParaRPr lang="es-ES" sz="2000" dirty="0">
              <a:latin typeface="Calibri" panose="020F0502020204030204" pitchFamily="34" charset="0"/>
              <a:cs typeface="Calibri" panose="020F0502020204030204" pitchFamily="34" charset="0"/>
            </a:endParaRPr>
          </a:p>
        </p:txBody>
      </p:sp>
      <p:sp>
        <p:nvSpPr>
          <p:cNvPr id="8" name="CuadroTexto 7">
            <a:extLst>
              <a:ext uri="{FF2B5EF4-FFF2-40B4-BE49-F238E27FC236}">
                <a16:creationId xmlns:a16="http://schemas.microsoft.com/office/drawing/2014/main" id="{BE541462-B9DC-E425-92CE-1A56DE1AB071}"/>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29 de Diciembre 2025</a:t>
            </a:r>
          </a:p>
          <a:p>
            <a:endParaRPr lang="es-ES" sz="2000" dirty="0">
              <a:latin typeface="Calibri" panose="020F0502020204030204" pitchFamily="34" charset="0"/>
              <a:cs typeface="Calibri" panose="020F0502020204030204" pitchFamily="34" charset="0"/>
            </a:endParaRPr>
          </a:p>
        </p:txBody>
      </p:sp>
      <p:grpSp>
        <p:nvGrpSpPr>
          <p:cNvPr id="7" name="Grupo 6">
            <a:extLst>
              <a:ext uri="{FF2B5EF4-FFF2-40B4-BE49-F238E27FC236}">
                <a16:creationId xmlns:a16="http://schemas.microsoft.com/office/drawing/2014/main" id="{689ED4E2-27FA-BB1A-5950-ADB6C99A97A4}"/>
              </a:ext>
            </a:extLst>
          </p:cNvPr>
          <p:cNvGrpSpPr/>
          <p:nvPr/>
        </p:nvGrpSpPr>
        <p:grpSpPr>
          <a:xfrm>
            <a:off x="0" y="5844711"/>
            <a:ext cx="12192001" cy="689688"/>
            <a:chOff x="0" y="5830529"/>
            <a:chExt cx="12192001" cy="731302"/>
          </a:xfrm>
        </p:grpSpPr>
        <p:pic>
          <p:nvPicPr>
            <p:cNvPr id="10" name="Imagen 9">
              <a:extLst>
                <a:ext uri="{FF2B5EF4-FFF2-40B4-BE49-F238E27FC236}">
                  <a16:creationId xmlns:a16="http://schemas.microsoft.com/office/drawing/2014/main" id="{9B419D4C-1A18-7B91-15EE-606871BAB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5830529"/>
              <a:ext cx="12192001" cy="731302"/>
            </a:xfrm>
            <a:prstGeom prst="rect">
              <a:avLst/>
            </a:prstGeom>
          </p:spPr>
        </p:pic>
        <p:pic>
          <p:nvPicPr>
            <p:cNvPr id="11" name="Imagen 10">
              <a:extLst>
                <a:ext uri="{FF2B5EF4-FFF2-40B4-BE49-F238E27FC236}">
                  <a16:creationId xmlns:a16="http://schemas.microsoft.com/office/drawing/2014/main" id="{2176E44C-AA74-74EB-5D19-1F9A88830C36}"/>
                </a:ext>
              </a:extLst>
            </p:cNvPr>
            <p:cNvPicPr>
              <a:picLocks noChangeAspect="1"/>
            </p:cNvPicPr>
            <p:nvPr/>
          </p:nvPicPr>
          <p:blipFill>
            <a:blip r:embed="rId4"/>
            <a:stretch>
              <a:fillRect/>
            </a:stretch>
          </p:blipFill>
          <p:spPr>
            <a:xfrm>
              <a:off x="5653868" y="5879689"/>
              <a:ext cx="1376197" cy="590373"/>
            </a:xfrm>
            <a:prstGeom prst="rect">
              <a:avLst/>
            </a:prstGeom>
          </p:spPr>
        </p:pic>
      </p:grpSp>
      <p:pic>
        <p:nvPicPr>
          <p:cNvPr id="12" name="Imagen 11" descr="Imagen que contiene rueda, dibujo&#10;&#10;Descripción generada automáticamente">
            <a:extLst>
              <a:ext uri="{FF2B5EF4-FFF2-40B4-BE49-F238E27FC236}">
                <a16:creationId xmlns:a16="http://schemas.microsoft.com/office/drawing/2014/main" id="{564A4B16-2EA8-9E7C-7B7A-86CE7EEBBBA0}"/>
              </a:ext>
            </a:extLst>
          </p:cNvPr>
          <p:cNvPicPr>
            <a:picLocks noChangeAspect="1"/>
          </p:cNvPicPr>
          <p:nvPr/>
        </p:nvPicPr>
        <p:blipFill>
          <a:blip r:embed="rId5"/>
          <a:stretch>
            <a:fillRect/>
          </a:stretch>
        </p:blipFill>
        <p:spPr>
          <a:xfrm>
            <a:off x="5170865" y="5949467"/>
            <a:ext cx="1850267" cy="464349"/>
          </a:xfrm>
          <a:prstGeom prst="rect">
            <a:avLst/>
          </a:prstGeom>
        </p:spPr>
      </p:pic>
      <p:pic>
        <p:nvPicPr>
          <p:cNvPr id="9" name="Imagen 8" descr="Gráfico&#10;&#10;El contenido generado por IA puede ser incorrecto.">
            <a:extLst>
              <a:ext uri="{FF2B5EF4-FFF2-40B4-BE49-F238E27FC236}">
                <a16:creationId xmlns:a16="http://schemas.microsoft.com/office/drawing/2014/main" id="{4DE338CF-9603-5577-6842-CB5F7ECBEC99}"/>
              </a:ext>
            </a:extLst>
          </p:cNvPr>
          <p:cNvPicPr>
            <a:picLocks noChangeAspect="1"/>
          </p:cNvPicPr>
          <p:nvPr/>
        </p:nvPicPr>
        <p:blipFill>
          <a:blip r:embed="rId6"/>
          <a:stretch>
            <a:fillRect/>
          </a:stretch>
        </p:blipFill>
        <p:spPr>
          <a:xfrm>
            <a:off x="1097557" y="1474413"/>
            <a:ext cx="10223497" cy="3883735"/>
          </a:xfrm>
          <a:prstGeom prst="rect">
            <a:avLst/>
          </a:prstGeom>
        </p:spPr>
      </p:pic>
    </p:spTree>
    <p:extLst>
      <p:ext uri="{BB962C8B-B14F-4D97-AF65-F5344CB8AC3E}">
        <p14:creationId xmlns:p14="http://schemas.microsoft.com/office/powerpoint/2010/main" val="1352064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4C295-0F99-DC4B-0766-9B55BC07EF6F}"/>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15C33156-6157-968D-244F-650A5184862A}"/>
              </a:ext>
            </a:extLst>
          </p:cNvPr>
          <p:cNvPicPr>
            <a:picLocks noChangeAspect="1"/>
          </p:cNvPicPr>
          <p:nvPr/>
        </p:nvPicPr>
        <p:blipFill>
          <a:blip r:embed="rId3"/>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E3D674BA-DD54-9398-A842-26102599D235}"/>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INFORME COMPARATIVO DE CAFÉ EN FRUTA</a:t>
            </a:r>
          </a:p>
        </p:txBody>
      </p:sp>
      <p:sp>
        <p:nvSpPr>
          <p:cNvPr id="9" name="CuadroTexto 8">
            <a:extLst>
              <a:ext uri="{FF2B5EF4-FFF2-40B4-BE49-F238E27FC236}">
                <a16:creationId xmlns:a16="http://schemas.microsoft.com/office/drawing/2014/main" id="{8579145C-49E3-0CEF-8542-96299EDA1AE4}"/>
              </a:ext>
            </a:extLst>
          </p:cNvPr>
          <p:cNvSpPr txBox="1"/>
          <p:nvPr/>
        </p:nvSpPr>
        <p:spPr>
          <a:xfrm>
            <a:off x="1097558" y="722720"/>
            <a:ext cx="1022349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solidFill>
                <a:srgbClr val="FFFFFF"/>
              </a:solidFill>
              <a:latin typeface="Calibri" panose="020F0502020204030204" pitchFamily="34" charset="0"/>
              <a:cs typeface="Calibri" panose="020F0502020204030204" pitchFamily="34" charset="0"/>
            </a:endParaRPr>
          </a:p>
          <a:p>
            <a:r>
              <a:rPr lang="es-ES" sz="2000" dirty="0">
                <a:solidFill>
                  <a:srgbClr val="FFFFFF"/>
                </a:solidFill>
                <a:latin typeface="Calibri" panose="020F0502020204030204" pitchFamily="34" charset="0"/>
                <a:cs typeface="Calibri" panose="020F0502020204030204" pitchFamily="34" charset="0"/>
              </a:rPr>
              <a:t>(EN FANEGAS) A la quincena del 1 al 15 de Diciembre de cada año</a:t>
            </a:r>
          </a:p>
          <a:p>
            <a:endParaRPr lang="es-ES" sz="2000" dirty="0">
              <a:solidFill>
                <a:srgbClr val="FFFFFF"/>
              </a:solidFill>
              <a:latin typeface="Calibri" panose="020F0502020204030204" pitchFamily="34" charset="0"/>
              <a:cs typeface="Calibri" panose="020F0502020204030204" pitchFamily="34" charset="0"/>
            </a:endParaRPr>
          </a:p>
        </p:txBody>
      </p:sp>
      <p:sp>
        <p:nvSpPr>
          <p:cNvPr id="10" name="CuadroTexto 9">
            <a:extLst>
              <a:ext uri="{FF2B5EF4-FFF2-40B4-BE49-F238E27FC236}">
                <a16:creationId xmlns:a16="http://schemas.microsoft.com/office/drawing/2014/main" id="{9E7255E1-6B42-980D-5C05-1EBB56E41197}"/>
              </a:ext>
            </a:extLst>
          </p:cNvPr>
          <p:cNvSpPr txBox="1"/>
          <p:nvPr/>
        </p:nvSpPr>
        <p:spPr>
          <a:xfrm>
            <a:off x="8645238" y="5364345"/>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29 de Diciembre 2025</a:t>
            </a:r>
          </a:p>
          <a:p>
            <a:endParaRPr lang="es-ES" sz="2000" dirty="0">
              <a:latin typeface="Calibri" panose="020F0502020204030204" pitchFamily="34" charset="0"/>
              <a:cs typeface="Calibri" panose="020F0502020204030204" pitchFamily="34" charset="0"/>
            </a:endParaRPr>
          </a:p>
        </p:txBody>
      </p:sp>
      <p:graphicFrame>
        <p:nvGraphicFramePr>
          <p:cNvPr id="2" name="Tabla 1">
            <a:extLst>
              <a:ext uri="{FF2B5EF4-FFF2-40B4-BE49-F238E27FC236}">
                <a16:creationId xmlns:a16="http://schemas.microsoft.com/office/drawing/2014/main" id="{0B1E277A-0C4A-6B55-FDF4-A33E616AA1EC}"/>
              </a:ext>
            </a:extLst>
          </p:cNvPr>
          <p:cNvGraphicFramePr>
            <a:graphicFrameLocks noGrp="1"/>
          </p:cNvGraphicFramePr>
          <p:nvPr>
            <p:extLst>
              <p:ext uri="{D42A27DB-BD31-4B8C-83A1-F6EECF244321}">
                <p14:modId xmlns:p14="http://schemas.microsoft.com/office/powerpoint/2010/main" val="2634124353"/>
              </p:ext>
            </p:extLst>
          </p:nvPr>
        </p:nvGraphicFramePr>
        <p:xfrm>
          <a:off x="1097558" y="1303043"/>
          <a:ext cx="10515600" cy="3675602"/>
        </p:xfrm>
        <a:graphic>
          <a:graphicData uri="http://schemas.openxmlformats.org/drawingml/2006/table">
            <a:tbl>
              <a:tblPr/>
              <a:tblGrid>
                <a:gridCol w="2217980">
                  <a:extLst>
                    <a:ext uri="{9D8B030D-6E8A-4147-A177-3AD203B41FA5}">
                      <a16:colId xmlns:a16="http://schemas.microsoft.com/office/drawing/2014/main" val="535740609"/>
                    </a:ext>
                  </a:extLst>
                </a:gridCol>
                <a:gridCol w="1108990">
                  <a:extLst>
                    <a:ext uri="{9D8B030D-6E8A-4147-A177-3AD203B41FA5}">
                      <a16:colId xmlns:a16="http://schemas.microsoft.com/office/drawing/2014/main" val="2372703438"/>
                    </a:ext>
                  </a:extLst>
                </a:gridCol>
                <a:gridCol w="858147">
                  <a:extLst>
                    <a:ext uri="{9D8B030D-6E8A-4147-A177-3AD203B41FA5}">
                      <a16:colId xmlns:a16="http://schemas.microsoft.com/office/drawing/2014/main" val="1997240045"/>
                    </a:ext>
                  </a:extLst>
                </a:gridCol>
                <a:gridCol w="1175001">
                  <a:extLst>
                    <a:ext uri="{9D8B030D-6E8A-4147-A177-3AD203B41FA5}">
                      <a16:colId xmlns:a16="http://schemas.microsoft.com/office/drawing/2014/main" val="3649658845"/>
                    </a:ext>
                  </a:extLst>
                </a:gridCol>
                <a:gridCol w="1175001">
                  <a:extLst>
                    <a:ext uri="{9D8B030D-6E8A-4147-A177-3AD203B41FA5}">
                      <a16:colId xmlns:a16="http://schemas.microsoft.com/office/drawing/2014/main" val="2215180288"/>
                    </a:ext>
                  </a:extLst>
                </a:gridCol>
                <a:gridCol w="1108990">
                  <a:extLst>
                    <a:ext uri="{9D8B030D-6E8A-4147-A177-3AD203B41FA5}">
                      <a16:colId xmlns:a16="http://schemas.microsoft.com/office/drawing/2014/main" val="1784075694"/>
                    </a:ext>
                  </a:extLst>
                </a:gridCol>
                <a:gridCol w="910956">
                  <a:extLst>
                    <a:ext uri="{9D8B030D-6E8A-4147-A177-3AD203B41FA5}">
                      <a16:colId xmlns:a16="http://schemas.microsoft.com/office/drawing/2014/main" val="742349484"/>
                    </a:ext>
                  </a:extLst>
                </a:gridCol>
                <a:gridCol w="1175001">
                  <a:extLst>
                    <a:ext uri="{9D8B030D-6E8A-4147-A177-3AD203B41FA5}">
                      <a16:colId xmlns:a16="http://schemas.microsoft.com/office/drawing/2014/main" val="1496258394"/>
                    </a:ext>
                  </a:extLst>
                </a:gridCol>
                <a:gridCol w="785534">
                  <a:extLst>
                    <a:ext uri="{9D8B030D-6E8A-4147-A177-3AD203B41FA5}">
                      <a16:colId xmlns:a16="http://schemas.microsoft.com/office/drawing/2014/main" val="2943467888"/>
                    </a:ext>
                  </a:extLst>
                </a:gridCol>
              </a:tblGrid>
              <a:tr h="193347">
                <a:tc rowSpan="3">
                  <a:txBody>
                    <a:bodyPr/>
                    <a:lstStyle/>
                    <a:p>
                      <a:pPr algn="ctr" fontAlgn="ctr">
                        <a:buNone/>
                      </a:pPr>
                      <a:r>
                        <a:rPr lang="es-CR" sz="1200" b="0" i="0" u="none" strike="noStrike">
                          <a:effectLst/>
                          <a:latin typeface="Calibri" panose="020F0502020204030204" pitchFamily="34" charset="0"/>
                        </a:rPr>
                        <a:t>ZONAS</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b">
                        <a:buNone/>
                      </a:pPr>
                      <a:r>
                        <a:rPr lang="es-CR" sz="1200" b="1" i="0" u="none" strike="noStrike">
                          <a:effectLst/>
                          <a:latin typeface="Calibri" panose="020F0502020204030204" pitchFamily="34" charset="0"/>
                        </a:rPr>
                        <a:t>Cosecha 2024-2025</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1" i="0" u="none" strike="noStrike">
                          <a:effectLst/>
                          <a:latin typeface="Calibri" panose="020F0502020204030204" pitchFamily="34" charset="0"/>
                        </a:rPr>
                        <a:t>Cosecha 2025-2026</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957301858"/>
                  </a:ext>
                </a:extLst>
              </a:tr>
              <a:tr h="193347">
                <a:tc v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01/12/24 al 15/12/24</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b">
                        <a:buNone/>
                      </a:pPr>
                      <a:r>
                        <a:rPr lang="es-CR" sz="1200" b="0" i="0" u="none" strike="noStrike">
                          <a:effectLst/>
                          <a:latin typeface="Calibri" panose="020F0502020204030204" pitchFamily="34" charset="0"/>
                        </a:rPr>
                        <a:t>Quincena del 01/12/25 al 15/12/25</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337358379"/>
                  </a:ext>
                </a:extLst>
              </a:tr>
              <a:tr h="580042">
                <a:tc vMerge="1">
                  <a:txBody>
                    <a:bodyPr/>
                    <a:lstStyle/>
                    <a:p>
                      <a:endParaRPr lang="es-CR"/>
                    </a:p>
                  </a:txBody>
                  <a:tcPr/>
                </a:tc>
                <a:tc>
                  <a:txBody>
                    <a:bodyPr/>
                    <a:lstStyle/>
                    <a:p>
                      <a:pPr algn="ctr" fontAlgn="ctr">
                        <a:buNone/>
                      </a:pPr>
                      <a:r>
                        <a:rPr lang="es-CR" sz="1200" b="0" i="0" u="none" strike="noStrike">
                          <a:effectLst/>
                          <a:latin typeface="Calibri" panose="020F0502020204030204" pitchFamily="34" charset="0"/>
                        </a:rPr>
                        <a:t>Producción  Definitiva</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Grado de avance %</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effectLst/>
                          <a:latin typeface="Calibri" panose="020F0502020204030204" pitchFamily="34" charset="0"/>
                        </a:rPr>
                        <a:t>Producción Estimada</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Acumulado</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ctr">
                        <a:buNone/>
                      </a:pPr>
                      <a:r>
                        <a:rPr lang="es-CR" sz="1200" b="0" i="0" u="none" strike="noStrike">
                          <a:solidFill>
                            <a:srgbClr val="000000"/>
                          </a:solidFill>
                          <a:effectLst/>
                          <a:latin typeface="Calibri" panose="020F0502020204030204" pitchFamily="34" charset="0"/>
                        </a:rPr>
                        <a:t>% alcanzado según Estimación</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0" i="0" u="none" strike="noStrike">
                          <a:solidFill>
                            <a:srgbClr val="0000FF"/>
                          </a:solidFill>
                          <a:effectLst/>
                          <a:latin typeface="Calibri" panose="020F0502020204030204" pitchFamily="34" charset="0"/>
                        </a:rPr>
                        <a:t>Informado en la quincena</a:t>
                      </a:r>
                    </a:p>
                  </a:txBody>
                  <a:tcPr marL="6237" marR="6237" marT="62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005042"/>
                  </a:ext>
                </a:extLst>
              </a:tr>
              <a:tr h="193347">
                <a:tc>
                  <a:txBody>
                    <a:bodyPr/>
                    <a:lstStyle/>
                    <a:p>
                      <a:pPr algn="l" fontAlgn="b">
                        <a:buNone/>
                      </a:pPr>
                      <a:r>
                        <a:rPr lang="es-CR" sz="1200" b="0" i="0" u="none" strike="noStrike">
                          <a:effectLst/>
                          <a:latin typeface="Calibri" panose="020F0502020204030204" pitchFamily="34" charset="0"/>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6237" marR="6237" marT="62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6237" marR="6237" marT="62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6237" marR="6237" marT="62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effectLst/>
                          <a:latin typeface="Calibri" panose="020F0502020204030204" pitchFamily="34" charset="0"/>
                        </a:rPr>
                        <a:t> </a:t>
                      </a:r>
                    </a:p>
                  </a:txBody>
                  <a:tcPr marL="6237" marR="6237" marT="6237"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6237" marR="6237" marT="62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247912266"/>
                  </a:ext>
                </a:extLst>
              </a:tr>
              <a:tr h="193347">
                <a:tc>
                  <a:txBody>
                    <a:bodyPr/>
                    <a:lstStyle/>
                    <a:p>
                      <a:pPr algn="ctr" fontAlgn="b">
                        <a:buNone/>
                      </a:pPr>
                      <a:r>
                        <a:rPr lang="es-CR" sz="1200" b="0" i="0" u="none" strike="noStrike">
                          <a:effectLst/>
                          <a:latin typeface="Calibri" panose="020F0502020204030204" pitchFamily="34" charset="0"/>
                        </a:rPr>
                        <a:t>COTO BRUS</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162,075</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112,202</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69.23</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26,612</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187,708</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126,470</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67.38</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22,136</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45317718"/>
                  </a:ext>
                </a:extLst>
              </a:tr>
              <a:tr h="193347">
                <a:tc>
                  <a:txBody>
                    <a:bodyPr/>
                    <a:lstStyle/>
                    <a:p>
                      <a:pPr algn="ctr" fontAlgn="b">
                        <a:buNone/>
                      </a:pPr>
                      <a:r>
                        <a:rPr lang="es-CR" sz="1200" b="0" i="0" u="none" strike="noStrike">
                          <a:effectLst/>
                          <a:latin typeface="Calibri" panose="020F0502020204030204" pitchFamily="34" charset="0"/>
                        </a:rPr>
                        <a:t>LOS SANTOS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806,474</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112,985</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14.01</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57,802</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632,883</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135,448</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21.40</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61,928</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056288113"/>
                  </a:ext>
                </a:extLst>
              </a:tr>
              <a:tr h="193347">
                <a:tc>
                  <a:txBody>
                    <a:bodyPr/>
                    <a:lstStyle/>
                    <a:p>
                      <a:pPr algn="ctr" fontAlgn="b">
                        <a:buNone/>
                      </a:pPr>
                      <a:r>
                        <a:rPr lang="es-CR" sz="1200" b="0" i="0" u="none" strike="noStrike">
                          <a:effectLst/>
                          <a:latin typeface="Calibri" panose="020F0502020204030204" pitchFamily="34" charset="0"/>
                        </a:rPr>
                        <a:t>PEREZ ZELEDON</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224,059</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125,505</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56.01</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11,807</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236,071</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141,772</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60.06</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25,453</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201923005"/>
                  </a:ext>
                </a:extLst>
              </a:tr>
              <a:tr h="193347">
                <a:tc>
                  <a:txBody>
                    <a:bodyPr/>
                    <a:lstStyle/>
                    <a:p>
                      <a:pPr algn="ctr" fontAlgn="b">
                        <a:buNone/>
                      </a:pPr>
                      <a:r>
                        <a:rPr lang="es-CR" sz="1200" b="0" i="0" u="none" strike="noStrike">
                          <a:effectLst/>
                          <a:latin typeface="Calibri" panose="020F0502020204030204" pitchFamily="34" charset="0"/>
                        </a:rPr>
                        <a:t>TURRIALBA</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99,238</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49,681</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50.06</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12,311</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73,523</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39,694</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53.99</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6,454</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740728299"/>
                  </a:ext>
                </a:extLst>
              </a:tr>
              <a:tr h="193347">
                <a:tc>
                  <a:txBody>
                    <a:bodyPr/>
                    <a:lstStyle/>
                    <a:p>
                      <a:pPr algn="ctr" fontAlgn="b">
                        <a:buNone/>
                      </a:pPr>
                      <a:r>
                        <a:rPr lang="es-CR" sz="1200" b="0" i="0" u="none" strike="noStrike">
                          <a:effectLst/>
                          <a:latin typeface="Calibri" panose="020F0502020204030204" pitchFamily="34" charset="0"/>
                        </a:rPr>
                        <a:t>VALLE CENTRAL</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240,908</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80,413</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33.38</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33,803</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258,793</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88,392</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34.16</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36,764</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70630282"/>
                  </a:ext>
                </a:extLst>
              </a:tr>
              <a:tr h="193347">
                <a:tc>
                  <a:txBody>
                    <a:bodyPr/>
                    <a:lstStyle/>
                    <a:p>
                      <a:pPr algn="ctr" fontAlgn="b">
                        <a:buNone/>
                      </a:pPr>
                      <a:r>
                        <a:rPr lang="es-CR" sz="1200" b="0" i="0" u="none" strike="noStrike">
                          <a:effectLst/>
                          <a:latin typeface="Calibri" panose="020F0502020204030204" pitchFamily="34" charset="0"/>
                        </a:rPr>
                        <a:t>VALLE OCCIDENTAL</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267,012</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63,614</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23.82</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31,329</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356,217</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85,211</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23.92</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37,831</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947530489"/>
                  </a:ext>
                </a:extLst>
              </a:tr>
              <a:tr h="193347">
                <a:tc>
                  <a:txBody>
                    <a:bodyPr/>
                    <a:lstStyle/>
                    <a:p>
                      <a:pPr algn="ctr" fontAlgn="b">
                        <a:buNone/>
                      </a:pPr>
                      <a:r>
                        <a:rPr lang="es-CR" sz="1200" b="0" i="0" u="none" strike="noStrike">
                          <a:effectLst/>
                          <a:latin typeface="Calibri" panose="020F0502020204030204" pitchFamily="34" charset="0"/>
                        </a:rPr>
                        <a:t>ZONA NORTE</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12,862</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2,784</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21.64</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1,008</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200" b="0" i="0" u="none" strike="noStrike">
                          <a:effectLst/>
                          <a:latin typeface="Calibri" panose="020F0502020204030204" pitchFamily="34" charset="0"/>
                        </a:rPr>
                        <a:t>18,757</a:t>
                      </a:r>
                    </a:p>
                  </a:txBody>
                  <a:tcPr marL="6237" marR="6237" marT="6237"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5,462</a:t>
                      </a:r>
                    </a:p>
                  </a:txBody>
                  <a:tcPr marL="6237" marR="6237" marT="6237" marB="0" anchor="b">
                    <a:lnL>
                      <a:noFill/>
                    </a:lnL>
                    <a:lnR>
                      <a:noFill/>
                    </a:lnR>
                    <a:lnT>
                      <a:noFill/>
                    </a:lnT>
                    <a:lnB>
                      <a:noFill/>
                    </a:lnB>
                    <a:noFill/>
                  </a:tcPr>
                </a:tc>
                <a:tc>
                  <a:txBody>
                    <a:bodyPr/>
                    <a:lstStyle/>
                    <a:p>
                      <a:pPr algn="ctr" fontAlgn="b">
                        <a:buNone/>
                      </a:pPr>
                      <a:r>
                        <a:rPr lang="es-CR" sz="1200" b="0" i="0" u="none" strike="noStrike">
                          <a:effectLst/>
                          <a:latin typeface="Calibri" panose="020F0502020204030204" pitchFamily="34" charset="0"/>
                        </a:rPr>
                        <a:t>29.12</a:t>
                      </a:r>
                    </a:p>
                  </a:txBody>
                  <a:tcPr marL="6237" marR="6237" marT="6237" marB="0" anchor="b">
                    <a:lnL>
                      <a:noFill/>
                    </a:lnL>
                    <a:lnR>
                      <a:noFill/>
                    </a:lnR>
                    <a:lnT>
                      <a:noFill/>
                    </a:lnT>
                    <a:lnB>
                      <a:noFill/>
                    </a:lnB>
                    <a:noFill/>
                  </a:tcPr>
                </a:tc>
                <a:tc>
                  <a:txBody>
                    <a:bodyPr/>
                    <a:lstStyle/>
                    <a:p>
                      <a:pPr algn="ctr" fontAlgn="b">
                        <a:buNone/>
                      </a:pPr>
                      <a:r>
                        <a:rPr lang="es-CR" sz="1200" b="0" i="0" u="none" strike="noStrike">
                          <a:solidFill>
                            <a:srgbClr val="0000FF"/>
                          </a:solidFill>
                          <a:effectLst/>
                          <a:latin typeface="Calibri" panose="020F0502020204030204" pitchFamily="34" charset="0"/>
                        </a:rPr>
                        <a:t>1,855</a:t>
                      </a:r>
                    </a:p>
                  </a:txBody>
                  <a:tcPr marL="6237" marR="6237" marT="6237"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99186953"/>
                  </a:ext>
                </a:extLst>
              </a:tr>
              <a:tr h="193347">
                <a:tc>
                  <a:txBody>
                    <a:bodyPr/>
                    <a:lstStyle/>
                    <a:p>
                      <a:pPr algn="l" fontAlgn="b">
                        <a:buNone/>
                      </a:pPr>
                      <a:r>
                        <a:rPr lang="es-CR" sz="1200" b="0" i="0" u="none" strike="noStrike">
                          <a:effectLst/>
                          <a:latin typeface="Calibri" panose="020F0502020204030204" pitchFamily="34" charset="0"/>
                        </a:rPr>
                        <a:t> </a:t>
                      </a:r>
                    </a:p>
                  </a:txBody>
                  <a:tcPr marL="6237" marR="6237" marT="62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6237" marR="6237" marT="62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6237" marR="6237" marT="62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effectLst/>
                          <a:latin typeface="Calibri" panose="020F0502020204030204" pitchFamily="34" charset="0"/>
                        </a:rPr>
                        <a:t> </a:t>
                      </a:r>
                    </a:p>
                  </a:txBody>
                  <a:tcPr marL="6237" marR="6237" marT="6237"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6237" marR="6237" marT="6237"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200" b="0" i="0" u="none" strike="noStrike">
                          <a:solidFill>
                            <a:srgbClr val="0000FF"/>
                          </a:solidFill>
                          <a:effectLst/>
                          <a:latin typeface="Calibri" panose="020F0502020204030204" pitchFamily="34" charset="0"/>
                        </a:rPr>
                        <a:t> </a:t>
                      </a:r>
                    </a:p>
                  </a:txBody>
                  <a:tcPr marL="6237" marR="6237" marT="6237"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71090147"/>
                  </a:ext>
                </a:extLst>
              </a:tr>
              <a:tr h="193347">
                <a:tc>
                  <a:txBody>
                    <a:bodyPr/>
                    <a:lstStyle/>
                    <a:p>
                      <a:pPr algn="ctr" fontAlgn="b">
                        <a:buNone/>
                      </a:pPr>
                      <a:r>
                        <a:rPr lang="es-CR" sz="1200" b="0" i="0" u="none" strike="noStrike">
                          <a:effectLst/>
                          <a:latin typeface="Calibri" panose="020F0502020204030204" pitchFamily="34" charset="0"/>
                        </a:rPr>
                        <a:t>TOTAL</a:t>
                      </a:r>
                    </a:p>
                  </a:txBody>
                  <a:tcPr marL="6237" marR="6237" marT="62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1,812,628</a:t>
                      </a: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547,183</a:t>
                      </a: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30.19</a:t>
                      </a: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174,672</a:t>
                      </a:r>
                    </a:p>
                  </a:txBody>
                  <a:tcPr marL="6237" marR="6237" marT="62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1,763,951</a:t>
                      </a:r>
                    </a:p>
                  </a:txBody>
                  <a:tcPr marL="6237" marR="6237" marT="6237"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622,450</a:t>
                      </a: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effectLst/>
                          <a:latin typeface="Calibri" panose="020F0502020204030204" pitchFamily="34" charset="0"/>
                        </a:rPr>
                        <a:t>35.29</a:t>
                      </a: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200" b="0" i="0" u="none" strike="noStrike">
                          <a:solidFill>
                            <a:srgbClr val="0000FF"/>
                          </a:solidFill>
                          <a:effectLst/>
                          <a:latin typeface="Calibri" panose="020F0502020204030204" pitchFamily="34" charset="0"/>
                        </a:rPr>
                        <a:t>192,421</a:t>
                      </a:r>
                    </a:p>
                  </a:txBody>
                  <a:tcPr marL="6237" marR="6237" marT="623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8654590"/>
                  </a:ext>
                </a:extLst>
              </a:tr>
              <a:tr h="193347">
                <a:tc>
                  <a:txBody>
                    <a:bodyPr/>
                    <a:lstStyle/>
                    <a:p>
                      <a:pPr algn="l" fontAlgn="b">
                        <a:buNone/>
                      </a:pPr>
                      <a:endParaRPr lang="es-CR" sz="1200" b="0" i="0" u="none" strike="noStrike">
                        <a:effectLst/>
                        <a:latin typeface="Calibri" panose="020F0502020204030204" pitchFamily="34" charset="0"/>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panose="020F0502020204030204" pitchFamily="34" charset="0"/>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solidFill>
                          <a:srgbClr val="0000FF"/>
                        </a:solidFill>
                        <a:effectLst/>
                        <a:latin typeface="Calibri" panose="020F0502020204030204" pitchFamily="34" charset="0"/>
                      </a:endParaRPr>
                    </a:p>
                  </a:txBody>
                  <a:tcPr marL="6237" marR="6237" marT="6237"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2616497"/>
                  </a:ext>
                </a:extLst>
              </a:tr>
              <a:tr h="187110">
                <a:tc gridSpan="9">
                  <a:txBody>
                    <a:bodyPr/>
                    <a:lstStyle/>
                    <a:p>
                      <a:pPr algn="l" fontAlgn="t">
                        <a:buNone/>
                      </a:pPr>
                      <a:r>
                        <a:rPr lang="es-ES" sz="1200" b="0" i="0" u="none" strike="noStrike">
                          <a:effectLst/>
                          <a:latin typeface="Calibri" panose="020F0502020204030204" pitchFamily="34" charset="0"/>
                        </a:rPr>
                        <a:t>Comparativo entre las cosechas 2024-2025 y la 2025-2026, se presenta la información por cada una de las zonas.</a:t>
                      </a:r>
                    </a:p>
                  </a:txBody>
                  <a:tcPr marL="6237" marR="6237" marT="62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403848235"/>
                  </a:ext>
                </a:extLst>
              </a:tr>
              <a:tr h="196466">
                <a:tc gridSpan="9">
                  <a:txBody>
                    <a:bodyPr/>
                    <a:lstStyle/>
                    <a:p>
                      <a:pPr algn="l" fontAlgn="t">
                        <a:buNone/>
                      </a:pPr>
                      <a:r>
                        <a:rPr lang="es-ES" sz="1200" b="0" i="0" u="none" strike="noStrike">
                          <a:effectLst/>
                          <a:latin typeface="Calibri" panose="020F0502020204030204" pitchFamily="34" charset="0"/>
                        </a:rPr>
                        <a:t>La producción estimada de la cosecha 2025-2026 es la establecida por el CICAFE en su segunda estimación con nómina completa.</a:t>
                      </a:r>
                    </a:p>
                  </a:txBody>
                  <a:tcPr marL="6237" marR="6237" marT="62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28939208"/>
                  </a:ext>
                </a:extLst>
              </a:tr>
              <a:tr h="196466">
                <a:tc gridSpan="9">
                  <a:txBody>
                    <a:bodyPr/>
                    <a:lstStyle/>
                    <a:p>
                      <a:pPr algn="l" fontAlgn="t">
                        <a:buNone/>
                      </a:pPr>
                      <a:r>
                        <a:rPr lang="es-ES" sz="1200" b="0" i="0" u="none" strike="noStrike" dirty="0">
                          <a:effectLst/>
                          <a:latin typeface="Calibri" panose="020F0502020204030204" pitchFamily="34" charset="0"/>
                        </a:rPr>
                        <a:t>La cosecha 2024-2025 corresponde a la producción definitiva.</a:t>
                      </a:r>
                    </a:p>
                  </a:txBody>
                  <a:tcPr marL="6237" marR="6237" marT="623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612631039"/>
                  </a:ext>
                </a:extLst>
              </a:tr>
            </a:tbl>
          </a:graphicData>
        </a:graphic>
      </p:graphicFrame>
    </p:spTree>
    <p:extLst>
      <p:ext uri="{BB962C8B-B14F-4D97-AF65-F5344CB8AC3E}">
        <p14:creationId xmlns:p14="http://schemas.microsoft.com/office/powerpoint/2010/main" val="2013504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0FB729-570D-6227-61CD-4F61F8C558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39A630A6-330E-1108-85D6-8C692126D60E}"/>
              </a:ext>
            </a:extLst>
          </p:cNvPr>
          <p:cNvPicPr>
            <a:picLocks noChangeAspect="1"/>
          </p:cNvPicPr>
          <p:nvPr/>
        </p:nvPicPr>
        <p:blipFill>
          <a:blip r:embed="rId3"/>
          <a:stretch>
            <a:fillRect/>
          </a:stretch>
        </p:blipFill>
        <p:spPr>
          <a:xfrm>
            <a:off x="0" y="-3737"/>
            <a:ext cx="12192000" cy="6858000"/>
          </a:xfrm>
          <a:prstGeom prst="rect">
            <a:avLst/>
          </a:prstGeom>
        </p:spPr>
      </p:pic>
      <p:sp>
        <p:nvSpPr>
          <p:cNvPr id="2" name="Título 1">
            <a:extLst>
              <a:ext uri="{FF2B5EF4-FFF2-40B4-BE49-F238E27FC236}">
                <a16:creationId xmlns:a16="http://schemas.microsoft.com/office/drawing/2014/main" id="{A82AB05F-6454-A447-7BCA-7F1E5EC737CE}"/>
              </a:ext>
            </a:extLst>
          </p:cNvPr>
          <p:cNvSpPr txBox="1">
            <a:spLocks/>
          </p:cNvSpPr>
          <p:nvPr/>
        </p:nvSpPr>
        <p:spPr>
          <a:xfrm>
            <a:off x="1120386" y="689964"/>
            <a:ext cx="9823469"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Calibri" panose="020F0502020204030204" pitchFamily="34" charset="0"/>
                <a:cs typeface="Calibri" panose="020F0502020204030204" pitchFamily="34" charset="0"/>
              </a:rPr>
              <a:t>COSECHA</a:t>
            </a:r>
            <a:r>
              <a:rPr lang="es-ES" sz="2000" dirty="0">
                <a:latin typeface="Calibri" panose="020F0502020204030204" pitchFamily="34" charset="0"/>
                <a:cs typeface="Calibri" panose="020F0502020204030204" pitchFamily="34" charset="0"/>
              </a:rPr>
              <a:t> 2025/2026   (EN Ud.46 KILOGRAMOS)   </a:t>
            </a:r>
          </a:p>
        </p:txBody>
      </p:sp>
      <p:sp>
        <p:nvSpPr>
          <p:cNvPr id="3" name="Título 1">
            <a:extLst>
              <a:ext uri="{FF2B5EF4-FFF2-40B4-BE49-F238E27FC236}">
                <a16:creationId xmlns:a16="http://schemas.microsoft.com/office/drawing/2014/main" id="{844E946B-731D-2944-BB91-C2E6ABE84B93}"/>
              </a:ext>
            </a:extLst>
          </p:cNvPr>
          <p:cNvSpPr txBox="1">
            <a:spLocks/>
          </p:cNvSpPr>
          <p:nvPr/>
        </p:nvSpPr>
        <p:spPr>
          <a:xfrm>
            <a:off x="8547237" y="5392768"/>
            <a:ext cx="3644763" cy="364718"/>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29 de Diciembre 2025</a:t>
            </a:r>
          </a:p>
        </p:txBody>
      </p:sp>
      <p:sp>
        <p:nvSpPr>
          <p:cNvPr id="8" name="CuadroTexto 7">
            <a:extLst>
              <a:ext uri="{FF2B5EF4-FFF2-40B4-BE49-F238E27FC236}">
                <a16:creationId xmlns:a16="http://schemas.microsoft.com/office/drawing/2014/main" id="{2A96E8E0-0B9E-CA8C-1FDD-5F5667331354}"/>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a:t>
            </a:r>
          </a:p>
        </p:txBody>
      </p:sp>
      <p:graphicFrame>
        <p:nvGraphicFramePr>
          <p:cNvPr id="4" name="Tabla 3">
            <a:extLst>
              <a:ext uri="{FF2B5EF4-FFF2-40B4-BE49-F238E27FC236}">
                <a16:creationId xmlns:a16="http://schemas.microsoft.com/office/drawing/2014/main" id="{EE9E5F84-24EE-96A4-DE20-834DD214DA32}"/>
              </a:ext>
            </a:extLst>
          </p:cNvPr>
          <p:cNvGraphicFramePr>
            <a:graphicFrameLocks noGrp="1"/>
          </p:cNvGraphicFramePr>
          <p:nvPr>
            <p:extLst>
              <p:ext uri="{D42A27DB-BD31-4B8C-83A1-F6EECF244321}">
                <p14:modId xmlns:p14="http://schemas.microsoft.com/office/powerpoint/2010/main" val="2446352667"/>
              </p:ext>
            </p:extLst>
          </p:nvPr>
        </p:nvGraphicFramePr>
        <p:xfrm>
          <a:off x="1120386" y="1237531"/>
          <a:ext cx="9823468" cy="3866744"/>
        </p:xfrm>
        <a:graphic>
          <a:graphicData uri="http://schemas.openxmlformats.org/drawingml/2006/table">
            <a:tbl>
              <a:tblPr/>
              <a:tblGrid>
                <a:gridCol w="3294904">
                  <a:extLst>
                    <a:ext uri="{9D8B030D-6E8A-4147-A177-3AD203B41FA5}">
                      <a16:colId xmlns:a16="http://schemas.microsoft.com/office/drawing/2014/main" val="2860659891"/>
                    </a:ext>
                  </a:extLst>
                </a:gridCol>
                <a:gridCol w="1739317">
                  <a:extLst>
                    <a:ext uri="{9D8B030D-6E8A-4147-A177-3AD203B41FA5}">
                      <a16:colId xmlns:a16="http://schemas.microsoft.com/office/drawing/2014/main" val="723235101"/>
                    </a:ext>
                  </a:extLst>
                </a:gridCol>
                <a:gridCol w="912529">
                  <a:extLst>
                    <a:ext uri="{9D8B030D-6E8A-4147-A177-3AD203B41FA5}">
                      <a16:colId xmlns:a16="http://schemas.microsoft.com/office/drawing/2014/main" val="3990212289"/>
                    </a:ext>
                  </a:extLst>
                </a:gridCol>
                <a:gridCol w="1047265">
                  <a:extLst>
                    <a:ext uri="{9D8B030D-6E8A-4147-A177-3AD203B41FA5}">
                      <a16:colId xmlns:a16="http://schemas.microsoft.com/office/drawing/2014/main" val="1215474796"/>
                    </a:ext>
                  </a:extLst>
                </a:gridCol>
                <a:gridCol w="1494343">
                  <a:extLst>
                    <a:ext uri="{9D8B030D-6E8A-4147-A177-3AD203B41FA5}">
                      <a16:colId xmlns:a16="http://schemas.microsoft.com/office/drawing/2014/main" val="1620781068"/>
                    </a:ext>
                  </a:extLst>
                </a:gridCol>
                <a:gridCol w="1335110">
                  <a:extLst>
                    <a:ext uri="{9D8B030D-6E8A-4147-A177-3AD203B41FA5}">
                      <a16:colId xmlns:a16="http://schemas.microsoft.com/office/drawing/2014/main" val="293889496"/>
                    </a:ext>
                  </a:extLst>
                </a:gridCol>
              </a:tblGrid>
              <a:tr h="637688">
                <a:tc>
                  <a:txBody>
                    <a:bodyPr/>
                    <a:lstStyle/>
                    <a:p>
                      <a:pPr algn="ctr" fontAlgn="ctr">
                        <a:buNone/>
                      </a:pPr>
                      <a:r>
                        <a:rPr lang="es-CR" sz="1500" b="1" i="0" u="none" strike="noStrike">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500" b="1" i="0" u="none" strike="noStrike">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500" b="1" i="0" u="none" strike="noStrike">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500" b="1" i="0" u="none" strike="noStrike">
                          <a:effectLst/>
                          <a:latin typeface="Calibri Light" panose="020F0302020204030204" pitchFamily="34" charset="0"/>
                        </a:rPr>
                        <a:t>% Producción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500" b="1" i="0" u="none" strike="noStrike">
                          <a:effectLst/>
                          <a:latin typeface="Calibri Light" panose="020F0302020204030204" pitchFamily="34" charset="0"/>
                        </a:rPr>
                        <a:t>% Sobre venta de  Exportación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84632"/>
                  </a:ext>
                </a:extLst>
              </a:tr>
              <a:tr h="222344">
                <a:tc>
                  <a:txBody>
                    <a:bodyPr/>
                    <a:lstStyle/>
                    <a:p>
                      <a:pPr algn="l" fontAlgn="b">
                        <a:buNone/>
                      </a:pPr>
                      <a:r>
                        <a:rPr lang="es-CR" sz="15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935066819"/>
                  </a:ext>
                </a:extLst>
              </a:tr>
              <a:tr h="222344">
                <a:tc>
                  <a:txBody>
                    <a:bodyPr/>
                    <a:lstStyle/>
                    <a:p>
                      <a:pPr algn="l" fontAlgn="b">
                        <a:buNone/>
                      </a:pPr>
                      <a:r>
                        <a:rPr lang="es-CR" sz="1500" b="1" i="0" u="none" strike="noStrike">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761,486</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$339.81 </a:t>
                      </a:r>
                    </a:p>
                  </a:txBody>
                  <a:tcPr marL="0" marR="0" marT="0" marB="0" anchor="ctr">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47.47</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27928072"/>
                  </a:ext>
                </a:extLst>
              </a:tr>
              <a:tr h="222344">
                <a:tc>
                  <a:txBody>
                    <a:bodyPr/>
                    <a:lstStyle/>
                    <a:p>
                      <a:pPr algn="l" fontAlgn="b">
                        <a:buNone/>
                      </a:pPr>
                      <a:r>
                        <a:rPr lang="es-CR" sz="1500" b="1" i="0" u="none" strike="noStrike">
                          <a:effectLst/>
                          <a:latin typeface="Calibri Light" panose="020F0302020204030204" pitchFamily="34" charset="0"/>
                        </a:rPr>
                        <a:t>Consignación Exportación</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75,535</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4.71</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4566647"/>
                  </a:ext>
                </a:extLst>
              </a:tr>
              <a:tr h="222344">
                <a:tc>
                  <a:txBody>
                    <a:bodyPr/>
                    <a:lstStyle/>
                    <a:p>
                      <a:pPr algn="l" fontAlgn="b">
                        <a:buNone/>
                      </a:pPr>
                      <a:r>
                        <a:rPr lang="es-CR" sz="1500" b="1" i="0" u="none" strike="noStrike">
                          <a:effectLst/>
                          <a:latin typeface="Calibri Light" panose="020F0302020204030204" pitchFamily="34" charset="0"/>
                        </a:rPr>
                        <a:t>Consumo Nacional</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41,365</a:t>
                      </a:r>
                    </a:p>
                  </a:txBody>
                  <a:tcPr marL="0" marR="0" marT="0" marB="0" anchor="b">
                    <a:lnL>
                      <a:noFill/>
                    </a:lnL>
                    <a:lnR>
                      <a:noFill/>
                    </a:lnR>
                    <a:lnT>
                      <a:noFill/>
                    </a:lnT>
                    <a:lnB>
                      <a:noFill/>
                    </a:lnB>
                    <a:noFill/>
                  </a:tcPr>
                </a:tc>
                <a:tc>
                  <a:txBody>
                    <a:bodyPr/>
                    <a:lstStyle/>
                    <a:p>
                      <a:pPr algn="ctr" fontAlgn="ctr">
                        <a:buNone/>
                      </a:pPr>
                      <a:r>
                        <a:rPr lang="es-CR" sz="1500" b="0" i="0" u="none" strike="noStrike">
                          <a:effectLst/>
                          <a:latin typeface="Calibri Light" panose="020F0302020204030204" pitchFamily="34" charset="0"/>
                        </a:rPr>
                        <a:t>₡3,208.89 </a:t>
                      </a:r>
                    </a:p>
                  </a:txBody>
                  <a:tcPr marL="0" marR="0" marT="0" marB="0" anchor="ctr">
                    <a:lnL>
                      <a:noFill/>
                    </a:lnL>
                    <a:lnR>
                      <a:noFill/>
                    </a:lnR>
                    <a:lnT>
                      <a:noFill/>
                    </a:lnT>
                    <a:lnB>
                      <a:noFill/>
                    </a:lnB>
                    <a:noFill/>
                  </a:tcPr>
                </a:tc>
                <a:tc>
                  <a:txBody>
                    <a:bodyPr/>
                    <a:lstStyle/>
                    <a:p>
                      <a:pPr algn="ctr" fontAlgn="ctr">
                        <a:buNone/>
                      </a:pPr>
                      <a:r>
                        <a:rPr lang="es-CR" sz="1500" b="1" i="0" u="none" strike="noStrike">
                          <a:solidFill>
                            <a:srgbClr val="0000FF"/>
                          </a:solidFill>
                          <a:effectLst/>
                          <a:latin typeface="Calibri Light" panose="020F0302020204030204" pitchFamily="34" charset="0"/>
                        </a:rPr>
                        <a:t>$293.10 </a:t>
                      </a:r>
                    </a:p>
                  </a:txBody>
                  <a:tcPr marL="0" marR="0" marT="0" marB="0" anchor="ctr">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2.58</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9380472"/>
                  </a:ext>
                </a:extLst>
              </a:tr>
              <a:tr h="222344">
                <a:tc>
                  <a:txBody>
                    <a:bodyPr/>
                    <a:lstStyle/>
                    <a:p>
                      <a:pPr algn="l" fontAlgn="b">
                        <a:buNone/>
                      </a:pPr>
                      <a:r>
                        <a:rPr lang="es-CR" sz="1500" b="1" i="0" u="none" strike="noStrike">
                          <a:effectLst/>
                          <a:latin typeface="Calibri Light" panose="020F0302020204030204" pitchFamily="34" charset="0"/>
                        </a:rPr>
                        <a:t>Consignación Consumo Nacional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a:t>
                      </a: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0.00</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86184901"/>
                  </a:ext>
                </a:extLst>
              </a:tr>
              <a:tr h="222344">
                <a:tc>
                  <a:txBody>
                    <a:bodyPr/>
                    <a:lstStyle/>
                    <a:p>
                      <a:pPr algn="l" fontAlgn="b">
                        <a:buNone/>
                      </a:pPr>
                      <a:r>
                        <a:rPr lang="es-CR" sz="1500" b="1" i="0" u="none" strike="noStrike">
                          <a:effectLst/>
                          <a:latin typeface="Calibri Light" panose="020F0302020204030204" pitchFamily="34" charset="0"/>
                        </a:rPr>
                        <a:t>Total Vendido </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878,386</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54.75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00866359"/>
                  </a:ext>
                </a:extLst>
              </a:tr>
              <a:tr h="222344">
                <a:tc>
                  <a:txBody>
                    <a:bodyPr/>
                    <a:lstStyle/>
                    <a:p>
                      <a:pPr algn="l" fontAlgn="b">
                        <a:buNone/>
                      </a:pPr>
                      <a:r>
                        <a:rPr lang="es-CR" sz="1500" b="1" i="0" u="none" strike="noStrike">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725,923</a:t>
                      </a: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45.25</a:t>
                      </a:r>
                    </a:p>
                  </a:txBody>
                  <a:tcPr marL="0" marR="0" marT="0" marB="0" anchor="b">
                    <a:lnL>
                      <a:noFill/>
                    </a:lnL>
                    <a:lnR>
                      <a:noFill/>
                    </a:lnR>
                    <a:lnT>
                      <a:noFill/>
                    </a:lnT>
                    <a:lnB>
                      <a:noFill/>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56377070"/>
                  </a:ext>
                </a:extLst>
              </a:tr>
              <a:tr h="242928">
                <a:tc>
                  <a:txBody>
                    <a:bodyPr/>
                    <a:lstStyle/>
                    <a:p>
                      <a:pPr algn="l" fontAlgn="b">
                        <a:buNone/>
                      </a:pPr>
                      <a:r>
                        <a:rPr lang="es-CR" sz="1500" b="1" i="0" u="none" strike="noStrike">
                          <a:effectLst/>
                          <a:latin typeface="Calibri Light" panose="020F0302020204030204" pitchFamily="34" charset="0"/>
                        </a:rPr>
                        <a:t>Exportado</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1" i="0" u="none" strike="noStrike">
                          <a:solidFill>
                            <a:srgbClr val="0000FF"/>
                          </a:solidFill>
                          <a:effectLst/>
                          <a:latin typeface="Calibri Light" panose="020F0302020204030204" pitchFamily="34" charset="0"/>
                        </a:rPr>
                        <a:t>48,668</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1" i="0" u="none" strike="noStrike">
                        <a:solidFill>
                          <a:srgbClr val="0000FF"/>
                        </a:solidFill>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6</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865061479"/>
                  </a:ext>
                </a:extLst>
              </a:tr>
              <a:tr h="242928">
                <a:tc>
                  <a:txBody>
                    <a:bodyPr/>
                    <a:lstStyle/>
                    <a:p>
                      <a:pPr algn="l" fontAlgn="b">
                        <a:buNone/>
                      </a:pPr>
                      <a:r>
                        <a:rPr lang="es-CR" sz="1500" b="1" i="0" u="none" strike="noStrike">
                          <a:effectLst/>
                          <a:latin typeface="Calibri Light" panose="020F0302020204030204" pitchFamily="34" charset="0"/>
                        </a:rPr>
                        <a:t>Por Exportar</a:t>
                      </a:r>
                      <a:r>
                        <a:rPr lang="es-CR" sz="1500" b="0" i="0" u="none" strike="noStrike" baseline="30000">
                          <a:effectLst/>
                          <a:latin typeface="Calibri Light" panose="020F0302020204030204" pitchFamily="34" charset="0"/>
                        </a:rPr>
                        <a:t> </a:t>
                      </a:r>
                      <a:endParaRPr lang="es-CR" sz="1500" b="1" i="0" u="none" strike="noStrike">
                        <a:effectLst/>
                        <a:latin typeface="Calibri Light" panose="020F03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788,353</a:t>
                      </a: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5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500" b="0" i="0" u="none" strike="noStrike">
                          <a:effectLst/>
                          <a:latin typeface="Calibri Light" panose="020F0302020204030204" pitchFamily="34" charset="0"/>
                        </a:rPr>
                        <a:t>94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547101920"/>
                  </a:ext>
                </a:extLst>
              </a:tr>
              <a:tr h="222344">
                <a:tc>
                  <a:txBody>
                    <a:bodyPr/>
                    <a:lstStyle/>
                    <a:p>
                      <a:pPr algn="l" fontAlgn="b">
                        <a:buNone/>
                      </a:pPr>
                      <a:r>
                        <a:rPr lang="es-CR" sz="1500" b="1" i="0" u="none" strike="noStrike">
                          <a:effectLst/>
                          <a:latin typeface="Calibri Light" panose="020F0302020204030204" pitchFamily="34" charset="0"/>
                        </a:rPr>
                        <a:t>Total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1,604,309</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500" b="0" i="0" u="none" strike="noStrike">
                          <a:effectLst/>
                          <a:latin typeface="Calibri Light" panose="020F0302020204030204" pitchFamily="34" charset="0"/>
                        </a:rPr>
                        <a:t>100.00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5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9545928"/>
                  </a:ext>
                </a:extLst>
              </a:tr>
              <a:tr h="222344">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5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1953868"/>
                  </a:ext>
                </a:extLst>
              </a:tr>
              <a:tr h="667031">
                <a:tc gridSpan="6">
                  <a:txBody>
                    <a:bodyPr/>
                    <a:lstStyle/>
                    <a:p>
                      <a:pPr algn="l" fontAlgn="t">
                        <a:buNone/>
                      </a:pPr>
                      <a:r>
                        <a:rPr lang="es-ES" sz="1500" b="0" i="0" u="none" strike="noStrike" dirty="0">
                          <a:effectLst/>
                          <a:latin typeface="Calibri Light" panose="020F0302020204030204" pitchFamily="34" charset="0"/>
                        </a:rPr>
                        <a:t>Resumen de comercialización de café, tanto de Consumo Nacional como de Exportación, se detalla las ventas en consignación y con precio fijo, el total vendido en U. De 46 kg se calcula de acuerdo con la fruta reportada en esta cosecha y, para su conversión a kg, se aplica el rendimiento de la cosecha 2024-2025.</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694524993"/>
                  </a:ext>
                </a:extLst>
              </a:tr>
            </a:tbl>
          </a:graphicData>
        </a:graphic>
      </p:graphicFrame>
    </p:spTree>
    <p:extLst>
      <p:ext uri="{BB962C8B-B14F-4D97-AF65-F5344CB8AC3E}">
        <p14:creationId xmlns:p14="http://schemas.microsoft.com/office/powerpoint/2010/main" val="379206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5DBFF-3E20-226A-6652-F17B5724DD86}"/>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418BC9B3-FF8C-BEE7-BEB5-2F4950BB8759}"/>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2C567978-1EBC-016D-3091-0F35DC2C90CA}"/>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COMERCIALIZACIÓN POR ZONAS</a:t>
            </a:r>
          </a:p>
        </p:txBody>
      </p:sp>
      <p:sp>
        <p:nvSpPr>
          <p:cNvPr id="3" name="CuadroTexto 2">
            <a:extLst>
              <a:ext uri="{FF2B5EF4-FFF2-40B4-BE49-F238E27FC236}">
                <a16:creationId xmlns:a16="http://schemas.microsoft.com/office/drawing/2014/main" id="{CC111146-CE6D-9B3D-BD7D-4041C175D154}"/>
              </a:ext>
            </a:extLst>
          </p:cNvPr>
          <p:cNvSpPr txBox="1"/>
          <p:nvPr/>
        </p:nvSpPr>
        <p:spPr>
          <a:xfrm>
            <a:off x="1097558" y="722720"/>
            <a:ext cx="10018118"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COSECHA 2025/2026   (EN Ud.46 KILOGRAMOS) </a:t>
            </a:r>
          </a:p>
        </p:txBody>
      </p:sp>
      <p:sp>
        <p:nvSpPr>
          <p:cNvPr id="4" name="CuadroTexto 3">
            <a:extLst>
              <a:ext uri="{FF2B5EF4-FFF2-40B4-BE49-F238E27FC236}">
                <a16:creationId xmlns:a16="http://schemas.microsoft.com/office/drawing/2014/main" id="{40247301-45D5-C4F6-D04D-710A275720CE}"/>
              </a:ext>
            </a:extLst>
          </p:cNvPr>
          <p:cNvSpPr txBox="1"/>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Calibri" panose="020F0502020204030204" pitchFamily="34" charset="0"/>
              <a:cs typeface="Calibri" panose="020F0502020204030204" pitchFamily="34" charset="0"/>
            </a:endParaRPr>
          </a:p>
          <a:p>
            <a:r>
              <a:rPr lang="es-ES" sz="2000" dirty="0">
                <a:latin typeface="Calibri" panose="020F0502020204030204" pitchFamily="34" charset="0"/>
                <a:cs typeface="Calibri" panose="020F0502020204030204" pitchFamily="34" charset="0"/>
              </a:rPr>
              <a:t>Corte al 29 de Diciembre 2025</a:t>
            </a:r>
          </a:p>
          <a:p>
            <a:endParaRPr lang="es-ES" sz="2000" dirty="0">
              <a:latin typeface="Calibri" panose="020F0502020204030204" pitchFamily="34" charset="0"/>
              <a:cs typeface="Calibri" panose="020F0502020204030204" pitchFamily="34" charset="0"/>
            </a:endParaRPr>
          </a:p>
        </p:txBody>
      </p:sp>
      <p:graphicFrame>
        <p:nvGraphicFramePr>
          <p:cNvPr id="5" name="Tabla 4">
            <a:extLst>
              <a:ext uri="{FF2B5EF4-FFF2-40B4-BE49-F238E27FC236}">
                <a16:creationId xmlns:a16="http://schemas.microsoft.com/office/drawing/2014/main" id="{41736B1D-611E-A169-F061-398EDDAC23DD}"/>
              </a:ext>
            </a:extLst>
          </p:cNvPr>
          <p:cNvGraphicFramePr>
            <a:graphicFrameLocks noGrp="1"/>
          </p:cNvGraphicFramePr>
          <p:nvPr>
            <p:extLst>
              <p:ext uri="{D42A27DB-BD31-4B8C-83A1-F6EECF244321}">
                <p14:modId xmlns:p14="http://schemas.microsoft.com/office/powerpoint/2010/main" val="697219033"/>
              </p:ext>
            </p:extLst>
          </p:nvPr>
        </p:nvGraphicFramePr>
        <p:xfrm>
          <a:off x="1097558" y="1225656"/>
          <a:ext cx="10018116" cy="3989851"/>
        </p:xfrm>
        <a:graphic>
          <a:graphicData uri="http://schemas.openxmlformats.org/drawingml/2006/table">
            <a:tbl>
              <a:tblPr/>
              <a:tblGrid>
                <a:gridCol w="1280511">
                  <a:extLst>
                    <a:ext uri="{9D8B030D-6E8A-4147-A177-3AD203B41FA5}">
                      <a16:colId xmlns:a16="http://schemas.microsoft.com/office/drawing/2014/main" val="1133779839"/>
                    </a:ext>
                  </a:extLst>
                </a:gridCol>
                <a:gridCol w="1205187">
                  <a:extLst>
                    <a:ext uri="{9D8B030D-6E8A-4147-A177-3AD203B41FA5}">
                      <a16:colId xmlns:a16="http://schemas.microsoft.com/office/drawing/2014/main" val="2300044202"/>
                    </a:ext>
                  </a:extLst>
                </a:gridCol>
                <a:gridCol w="1280511">
                  <a:extLst>
                    <a:ext uri="{9D8B030D-6E8A-4147-A177-3AD203B41FA5}">
                      <a16:colId xmlns:a16="http://schemas.microsoft.com/office/drawing/2014/main" val="3642186793"/>
                    </a:ext>
                  </a:extLst>
                </a:gridCol>
                <a:gridCol w="1280511">
                  <a:extLst>
                    <a:ext uri="{9D8B030D-6E8A-4147-A177-3AD203B41FA5}">
                      <a16:colId xmlns:a16="http://schemas.microsoft.com/office/drawing/2014/main" val="533412771"/>
                    </a:ext>
                  </a:extLst>
                </a:gridCol>
                <a:gridCol w="1280511">
                  <a:extLst>
                    <a:ext uri="{9D8B030D-6E8A-4147-A177-3AD203B41FA5}">
                      <a16:colId xmlns:a16="http://schemas.microsoft.com/office/drawing/2014/main" val="2314574183"/>
                    </a:ext>
                  </a:extLst>
                </a:gridCol>
                <a:gridCol w="1280511">
                  <a:extLst>
                    <a:ext uri="{9D8B030D-6E8A-4147-A177-3AD203B41FA5}">
                      <a16:colId xmlns:a16="http://schemas.microsoft.com/office/drawing/2014/main" val="4208133334"/>
                    </a:ext>
                  </a:extLst>
                </a:gridCol>
                <a:gridCol w="1205187">
                  <a:extLst>
                    <a:ext uri="{9D8B030D-6E8A-4147-A177-3AD203B41FA5}">
                      <a16:colId xmlns:a16="http://schemas.microsoft.com/office/drawing/2014/main" val="3457187781"/>
                    </a:ext>
                  </a:extLst>
                </a:gridCol>
                <a:gridCol w="1205187">
                  <a:extLst>
                    <a:ext uri="{9D8B030D-6E8A-4147-A177-3AD203B41FA5}">
                      <a16:colId xmlns:a16="http://schemas.microsoft.com/office/drawing/2014/main" val="3581394774"/>
                    </a:ext>
                  </a:extLst>
                </a:gridCol>
              </a:tblGrid>
              <a:tr h="437490">
                <a:tc rowSpan="2">
                  <a:txBody>
                    <a:bodyPr/>
                    <a:lstStyle/>
                    <a:p>
                      <a:pPr algn="ctr" fontAlgn="ctr">
                        <a:buNone/>
                      </a:pPr>
                      <a:r>
                        <a:rPr lang="es-CR" sz="1400" b="1" i="0" u="none" strike="noStrike">
                          <a:effectLst/>
                          <a:latin typeface="Arial" panose="020B0604020202020204" pitchFamily="34" charset="0"/>
                        </a:rPr>
                        <a:t>ZONA</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ctr">
                        <a:buNone/>
                      </a:pPr>
                      <a:r>
                        <a:rPr lang="es-CR" sz="1400" b="1" i="0" u="none" strike="noStrike">
                          <a:effectLst/>
                          <a:latin typeface="Arial" panose="020B0604020202020204" pitchFamily="34" charset="0"/>
                        </a:rPr>
                        <a:t>VENTAS DE EXPORTACIÓN</a:t>
                      </a:r>
                      <a:r>
                        <a:rPr lang="es-CR" sz="1400" b="1" i="0" u="none" strike="noStrike" baseline="30000">
                          <a:effectLst/>
                          <a:latin typeface="Arial" panose="020B0604020202020204" pitchFamily="34" charset="0"/>
                        </a:rPr>
                        <a:t> </a:t>
                      </a:r>
                      <a:endParaRPr lang="es-CR" sz="1400" b="1" i="0" u="none" strike="noStrike">
                        <a:effectLst/>
                        <a:latin typeface="Arial" panose="020B0604020202020204" pitchFamily="34" charset="0"/>
                      </a:endParaRP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gridSpan="3">
                  <a:txBody>
                    <a:bodyPr/>
                    <a:lstStyle/>
                    <a:p>
                      <a:pPr algn="ctr" fontAlgn="ctr">
                        <a:buNone/>
                      </a:pPr>
                      <a:r>
                        <a:rPr lang="es-CR" sz="1400" b="1" i="0" u="none" strike="noStrike">
                          <a:effectLst/>
                          <a:latin typeface="Arial" panose="020B0604020202020204" pitchFamily="34" charset="0"/>
                        </a:rPr>
                        <a:t>VENTAS CONSUMO NACIONAL</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ctr" fontAlgn="ctr">
                        <a:buNone/>
                      </a:pPr>
                      <a:r>
                        <a:rPr lang="es-CR" sz="1200" b="1" i="0" u="none" strike="noStrike">
                          <a:effectLst/>
                          <a:latin typeface="Arial" panose="020B0604020202020204" pitchFamily="34" charset="0"/>
                        </a:rPr>
                        <a:t>TOTAL DE VENTAS</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7933853"/>
                  </a:ext>
                </a:extLst>
              </a:tr>
              <a:tr h="560293">
                <a:tc vMerge="1">
                  <a:txBody>
                    <a:bodyPr/>
                    <a:lstStyle/>
                    <a:p>
                      <a:endParaRPr lang="es-CR"/>
                    </a:p>
                  </a:txBody>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 de 46 Kgs. con Precio</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  Promedio $ por U. de 46 kgs.</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Ventas en u.46 kgs en consignación</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Ventas en U. de 46 Kgs. </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Arial" panose="020B0604020202020204" pitchFamily="34" charset="0"/>
                        </a:rPr>
                        <a:t>PRECIO KG.POR ZONA</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ES" sz="1200" b="1" i="0" u="none" strike="noStrike">
                          <a:effectLst/>
                          <a:latin typeface="Arial" panose="020B0604020202020204" pitchFamily="34" charset="0"/>
                        </a:rPr>
                        <a:t> EN UNIDADES DE 46 KILOGRAMOS</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2730232"/>
                  </a:ext>
                </a:extLst>
              </a:tr>
              <a:tr h="210386">
                <a:tc>
                  <a:txBody>
                    <a:bodyPr/>
                    <a:lstStyle/>
                    <a:p>
                      <a:pPr algn="l" fontAlgn="b">
                        <a:buNone/>
                      </a:pPr>
                      <a:r>
                        <a:rPr lang="es-CR" sz="1400" b="1" i="0" u="none" strike="noStrike">
                          <a:effectLst/>
                          <a:latin typeface="Arial" panose="020B0604020202020204" pitchFamily="34" charset="0"/>
                        </a:rPr>
                        <a:t>Coto Brus</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1,885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98,334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332.45</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5,027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3,259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400" b="0" i="0" u="none" strike="noStrike">
                          <a:effectLst/>
                          <a:latin typeface="Arial" panose="020B0604020202020204" pitchFamily="34" charset="0"/>
                        </a:rPr>
                        <a:t>  105,247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396501249"/>
                  </a:ext>
                </a:extLst>
              </a:tr>
              <a:tr h="210386">
                <a:tc>
                  <a:txBody>
                    <a:bodyPr/>
                    <a:lstStyle/>
                    <a:p>
                      <a:pPr algn="l" fontAlgn="b">
                        <a:buNone/>
                      </a:pPr>
                      <a:r>
                        <a:rPr lang="es-CR" sz="1400" b="1" i="0" u="none" strike="noStrike">
                          <a:effectLst/>
                          <a:latin typeface="Arial" panose="020B0604020202020204" pitchFamily="34" charset="0"/>
                        </a:rPr>
                        <a:t>Los Santos</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37,281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288,998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345.36</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15,831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3,197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342,110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71092754"/>
                  </a:ext>
                </a:extLst>
              </a:tr>
              <a:tr h="210386">
                <a:tc>
                  <a:txBody>
                    <a:bodyPr/>
                    <a:lstStyle/>
                    <a:p>
                      <a:pPr algn="l" fontAlgn="b">
                        <a:buNone/>
                      </a:pPr>
                      <a:r>
                        <a:rPr lang="es-CR" sz="1400" b="1" i="0" u="none" strike="noStrike">
                          <a:effectLst/>
                          <a:latin typeface="Arial" panose="020B0604020202020204" pitchFamily="34" charset="0"/>
                        </a:rPr>
                        <a:t>Pérez Zeledón</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87,275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349.65</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10,591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3,212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97,866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66055092"/>
                  </a:ext>
                </a:extLst>
              </a:tr>
              <a:tr h="210386">
                <a:tc>
                  <a:txBody>
                    <a:bodyPr/>
                    <a:lstStyle/>
                    <a:p>
                      <a:pPr algn="l" fontAlgn="b">
                        <a:buNone/>
                      </a:pPr>
                      <a:r>
                        <a:rPr lang="es-CR" sz="1400" b="1" i="0" u="none" strike="noStrike">
                          <a:effectLst/>
                          <a:latin typeface="Arial" panose="020B0604020202020204" pitchFamily="34" charset="0"/>
                        </a:rPr>
                        <a:t>Turrialba</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1,500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34,751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309.20</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639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3,418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36,889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73148135"/>
                  </a:ext>
                </a:extLst>
              </a:tr>
              <a:tr h="210386">
                <a:tc>
                  <a:txBody>
                    <a:bodyPr/>
                    <a:lstStyle/>
                    <a:p>
                      <a:pPr algn="l" fontAlgn="b">
                        <a:buNone/>
                      </a:pPr>
                      <a:r>
                        <a:rPr lang="es-CR" sz="1400" b="1" i="0" u="none" strike="noStrike">
                          <a:effectLst/>
                          <a:latin typeface="Arial" panose="020B0604020202020204" pitchFamily="34" charset="0"/>
                        </a:rPr>
                        <a:t>Valle Central</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9,305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104,617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350.61</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5,158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3,067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119,080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188714888"/>
                  </a:ext>
                </a:extLst>
              </a:tr>
              <a:tr h="414809">
                <a:tc>
                  <a:txBody>
                    <a:bodyPr/>
                    <a:lstStyle/>
                    <a:p>
                      <a:pPr algn="l" fontAlgn="b">
                        <a:buNone/>
                      </a:pPr>
                      <a:r>
                        <a:rPr lang="es-CR" sz="1400" b="1" i="0" u="none" strike="noStrike">
                          <a:effectLst/>
                          <a:latin typeface="Arial" panose="020B0604020202020204" pitchFamily="34" charset="0"/>
                        </a:rPr>
                        <a:t>Valle  Occidental</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25,564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141,632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324.54</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2,919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1" i="0" u="none" strike="noStrike">
                          <a:solidFill>
                            <a:srgbClr val="0000FF"/>
                          </a:solidFill>
                          <a:effectLst/>
                          <a:latin typeface="Arial" panose="020B0604020202020204" pitchFamily="34" charset="0"/>
                        </a:rPr>
                        <a:t>  3,321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400" b="0" i="0" u="none" strike="noStrike">
                          <a:effectLst/>
                          <a:latin typeface="Arial" panose="020B0604020202020204" pitchFamily="34" charset="0"/>
                        </a:rPr>
                        <a:t>  170,115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674070644"/>
                  </a:ext>
                </a:extLst>
              </a:tr>
              <a:tr h="210386">
                <a:tc>
                  <a:txBody>
                    <a:bodyPr/>
                    <a:lstStyle/>
                    <a:p>
                      <a:pPr algn="l" fontAlgn="b">
                        <a:buNone/>
                      </a:pPr>
                      <a:r>
                        <a:rPr lang="es-CR" sz="1400" b="1" i="0" u="none" strike="noStrike">
                          <a:effectLst/>
                          <a:latin typeface="Arial" panose="020B0604020202020204" pitchFamily="34" charset="0"/>
                        </a:rPr>
                        <a:t>Zona Norte</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5,881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400.34</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1,200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3,359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0" i="0" u="none" strike="noStrike">
                          <a:effectLst/>
                          <a:latin typeface="Arial" panose="020B0604020202020204" pitchFamily="34" charset="0"/>
                        </a:rPr>
                        <a:t>  7,081 </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96891568"/>
                  </a:ext>
                </a:extLst>
              </a:tr>
              <a:tr h="210386">
                <a:tc>
                  <a:txBody>
                    <a:bodyPr/>
                    <a:lstStyle/>
                    <a:p>
                      <a:pPr algn="ctr" fontAlgn="b">
                        <a:buNone/>
                      </a:pPr>
                      <a:r>
                        <a:rPr lang="es-CR" sz="1400" b="0" i="0" u="none" strike="noStrike">
                          <a:effectLst/>
                          <a:latin typeface="Arial" panose="020B0604020202020204" pitchFamily="34" charset="0"/>
                        </a:rPr>
                        <a:t>Total Nacional</a:t>
                      </a:r>
                    </a:p>
                  </a:txBody>
                  <a:tcPr marL="6223" marR="6223" marT="622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75,535 </a:t>
                      </a: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761,486 </a:t>
                      </a: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339.81 </a:t>
                      </a: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   </a:t>
                      </a: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41,365 </a:t>
                      </a: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solidFill>
                            <a:srgbClr val="0000FF"/>
                          </a:solidFill>
                          <a:effectLst/>
                          <a:latin typeface="Arial" panose="020B0604020202020204" pitchFamily="34" charset="0"/>
                        </a:rPr>
                        <a:t>  3,208.89 </a:t>
                      </a: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400" b="1" i="0" u="none" strike="noStrike">
                          <a:effectLst/>
                          <a:latin typeface="Arial" panose="020B0604020202020204" pitchFamily="34" charset="0"/>
                        </a:rPr>
                        <a:t>  878,386 </a:t>
                      </a:r>
                    </a:p>
                  </a:txBody>
                  <a:tcPr marL="6223" marR="6223" marT="622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880163"/>
                  </a:ext>
                </a:extLst>
              </a:tr>
              <a:tr h="210386">
                <a:tc>
                  <a:txBody>
                    <a:bodyPr/>
                    <a:lstStyle/>
                    <a:p>
                      <a:pPr algn="l" fontAlgn="b">
                        <a:buNone/>
                      </a:pPr>
                      <a:endParaRPr lang="es-CR" sz="1400" b="0" i="0" u="none" strike="noStrike">
                        <a:effectLst/>
                        <a:latin typeface="Arial" panose="020B0604020202020204" pitchFamily="34" charset="0"/>
                      </a:endParaRP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400" b="0" i="0" u="none" strike="noStrike">
                        <a:effectLst/>
                        <a:latin typeface="Arial" panose="020B0604020202020204" pitchFamily="34" charset="0"/>
                      </a:endParaRPr>
                    </a:p>
                  </a:txBody>
                  <a:tcPr marL="6223" marR="6223" marT="6223"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9761845"/>
                  </a:ext>
                </a:extLst>
              </a:tr>
              <a:tr h="179089">
                <a:tc gridSpan="8">
                  <a:txBody>
                    <a:bodyPr/>
                    <a:lstStyle/>
                    <a:p>
                      <a:pPr algn="l" fontAlgn="ctr">
                        <a:buNone/>
                      </a:pPr>
                      <a:r>
                        <a:rPr lang="es-ES" sz="1000" b="0" i="0" u="none" strike="noStrike">
                          <a:effectLst/>
                          <a:latin typeface="Arial" panose="020B0604020202020204" pitchFamily="34" charset="0"/>
                        </a:rPr>
                        <a:t>Detalle de comercialización de café por zonas, tanto de Consumo Nacional como de Exportación, aplicando el rendimiento de la cosecha anterior</a:t>
                      </a:r>
                    </a:p>
                  </a:txBody>
                  <a:tcPr marL="6223" marR="6223" marT="62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055146767"/>
                  </a:ext>
                </a:extLst>
              </a:tr>
              <a:tr h="184206">
                <a:tc>
                  <a:txBody>
                    <a:bodyPr/>
                    <a:lstStyle/>
                    <a:p>
                      <a:pPr algn="l" fontAlgn="ctr">
                        <a:buNone/>
                      </a:pPr>
                      <a:r>
                        <a:rPr lang="es-CR" sz="1000" b="0" i="0" u="none" strike="noStrike">
                          <a:effectLst/>
                          <a:latin typeface="Arial" panose="020B0604020202020204" pitchFamily="34" charset="0"/>
                        </a:rPr>
                        <a:t> </a:t>
                      </a:r>
                    </a:p>
                  </a:txBody>
                  <a:tcPr marL="6223" marR="6223" marT="6223"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6223" marR="6223" marT="6223"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6223" marR="6223" marT="6223"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6223" marR="6223" marT="6223" marB="0" anchor="ctr">
                    <a:lnL>
                      <a:noFill/>
                    </a:lnL>
                    <a:lnR>
                      <a:noFill/>
                    </a:lnR>
                    <a:lnT>
                      <a:noFill/>
                    </a:lnT>
                    <a:lnB>
                      <a:noFill/>
                    </a:lnB>
                    <a:noFill/>
                  </a:tcPr>
                </a:tc>
                <a:tc>
                  <a:txBody>
                    <a:bodyPr/>
                    <a:lstStyle/>
                    <a:p>
                      <a:pPr algn="l" fontAlgn="ctr">
                        <a:buNone/>
                      </a:pPr>
                      <a:endParaRPr lang="es-CR" sz="1000" b="0" i="0" u="none" strike="noStrike">
                        <a:effectLst/>
                        <a:latin typeface="Arial" panose="020B0604020202020204" pitchFamily="34" charset="0"/>
                      </a:endParaRPr>
                    </a:p>
                  </a:txBody>
                  <a:tcPr marL="6223" marR="6223" marT="6223"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6223" marR="6223" marT="622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buNone/>
                      </a:pPr>
                      <a:endParaRPr lang="es-CR" sz="1000" b="0" i="0" u="none" strike="noStrike">
                        <a:effectLst/>
                        <a:latin typeface="Arial" panose="020B0604020202020204" pitchFamily="34" charset="0"/>
                      </a:endParaRPr>
                    </a:p>
                  </a:txBody>
                  <a:tcPr marL="6223" marR="6223" marT="6223" marB="0" anchor="ctr">
                    <a:lnL>
                      <a:noFill/>
                    </a:lnL>
                    <a:lnR>
                      <a:noFill/>
                    </a:lnR>
                    <a:lnT>
                      <a:noFill/>
                    </a:lnT>
                    <a:lnB>
                      <a:noFill/>
                    </a:lnB>
                    <a:noFill/>
                  </a:tcPr>
                </a:tc>
                <a:tc>
                  <a:txBody>
                    <a:bodyPr/>
                    <a:lstStyle/>
                    <a:p>
                      <a:pPr algn="l" fontAlgn="ctr">
                        <a:buNone/>
                      </a:pPr>
                      <a:r>
                        <a:rPr lang="es-CR" sz="1000" b="0" i="0" u="none" strike="noStrike">
                          <a:effectLst/>
                          <a:latin typeface="Arial" panose="020B0604020202020204" pitchFamily="34" charset="0"/>
                        </a:rPr>
                        <a:t> </a:t>
                      </a:r>
                    </a:p>
                  </a:txBody>
                  <a:tcPr marL="6223" marR="6223" marT="6223"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06144662"/>
                  </a:ext>
                </a:extLst>
              </a:tr>
              <a:tr h="210386">
                <a:tc gridSpan="3">
                  <a:txBody>
                    <a:bodyPr/>
                    <a:lstStyle/>
                    <a:p>
                      <a:pPr algn="l" fontAlgn="b">
                        <a:buNone/>
                      </a:pPr>
                      <a:r>
                        <a:rPr lang="es-ES" sz="1000" b="0" i="0" u="none" strike="noStrike">
                          <a:effectLst/>
                          <a:latin typeface="Arial" panose="020B0604020202020204" pitchFamily="34" charset="0"/>
                        </a:rPr>
                        <a:t>El promedio nacional de exportación por unidad de 46 kg es de </a:t>
                      </a:r>
                    </a:p>
                  </a:txBody>
                  <a:tcPr marL="6223" marR="6223" marT="6223" marB="0" anchor="b">
                    <a:lnL w="6350" cap="flat" cmpd="sng" algn="ctr">
                      <a:solidFill>
                        <a:srgbClr val="000000"/>
                      </a:solidFill>
                      <a:prstDash val="solid"/>
                      <a:round/>
                      <a:headEnd type="none" w="med" len="med"/>
                      <a:tailEnd type="none" w="med" len="med"/>
                    </a:lnL>
                    <a:lnR>
                      <a:noFill/>
                    </a:lnR>
                    <a:lnT>
                      <a:noFill/>
                    </a:lnT>
                    <a:lnB>
                      <a:noFill/>
                    </a:lnB>
                    <a:noFill/>
                  </a:tcPr>
                </a:tc>
                <a:tc hMerge="1">
                  <a:txBody>
                    <a:bodyPr/>
                    <a:lstStyle/>
                    <a:p>
                      <a:endParaRPr lang="es-CR"/>
                    </a:p>
                  </a:txBody>
                  <a:tcPr/>
                </a:tc>
                <a:tc hMerge="1">
                  <a:txBody>
                    <a:bodyPr/>
                    <a:lstStyle/>
                    <a:p>
                      <a:endParaRPr lang="es-CR"/>
                    </a:p>
                  </a:txBody>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6223" marR="6223" marT="6223" marB="0" anchor="b">
                    <a:lnL>
                      <a:noFill/>
                    </a:lnL>
                    <a:lnR>
                      <a:noFill/>
                    </a:lnR>
                    <a:lnT>
                      <a:noFill/>
                    </a:lnT>
                    <a:lnB>
                      <a:noFill/>
                    </a:lnB>
                    <a:noFill/>
                  </a:tcPr>
                </a:tc>
                <a:tc>
                  <a:txBody>
                    <a:bodyPr/>
                    <a:lstStyle/>
                    <a:p>
                      <a:pPr algn="l" fontAlgn="b">
                        <a:buNone/>
                      </a:pPr>
                      <a:endParaRPr lang="es-CR" sz="1000" b="1" i="0" u="none" strike="noStrike">
                        <a:solidFill>
                          <a:srgbClr val="0000FF"/>
                        </a:solidFill>
                        <a:effectLst/>
                        <a:latin typeface="Arial" panose="020B0604020202020204" pitchFamily="34" charset="0"/>
                      </a:endParaRPr>
                    </a:p>
                  </a:txBody>
                  <a:tcPr marL="6223" marR="6223" marT="6223"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b">
                        <a:buNone/>
                      </a:pPr>
                      <a:r>
                        <a:rPr lang="es-CR" sz="1400" b="0" i="0" u="none" strike="noStrike">
                          <a:effectLst/>
                          <a:latin typeface="Arial" panose="020B0604020202020204" pitchFamily="34" charset="0"/>
                        </a:rPr>
                        <a:t>$ 339.81</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Arial" panose="020B0604020202020204" pitchFamily="34" charset="0"/>
                      </a:endParaRPr>
                    </a:p>
                  </a:txBody>
                  <a:tcPr marL="6223" marR="6223" marT="6223"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buNone/>
                      </a:pPr>
                      <a:r>
                        <a:rPr lang="es-CR" sz="1000" b="0" i="0" u="none" strike="noStrike">
                          <a:effectLst/>
                          <a:latin typeface="Arial" panose="020B0604020202020204" pitchFamily="34" charset="0"/>
                        </a:rPr>
                        <a:t> </a:t>
                      </a:r>
                    </a:p>
                  </a:txBody>
                  <a:tcPr marL="6223" marR="6223" marT="6223"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103401180"/>
                  </a:ext>
                </a:extLst>
              </a:tr>
              <a:tr h="210386">
                <a:tc gridSpan="3">
                  <a:txBody>
                    <a:bodyPr/>
                    <a:lstStyle/>
                    <a:p>
                      <a:pPr algn="l" fontAlgn="b">
                        <a:buNone/>
                      </a:pPr>
                      <a:r>
                        <a:rPr lang="es-ES" sz="1000" b="0" i="0" u="none" strike="noStrike">
                          <a:effectLst/>
                          <a:latin typeface="Arial" panose="020B0604020202020204" pitchFamily="34" charset="0"/>
                        </a:rPr>
                        <a:t>El promedio nacional de ventas de consumo nacional por kg es de</a:t>
                      </a:r>
                    </a:p>
                  </a:txBody>
                  <a:tcPr marL="6223" marR="6223" marT="622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a:txBody>
                    <a:bodyPr/>
                    <a:lstStyle/>
                    <a:p>
                      <a:pPr algn="l" fontAlgn="b">
                        <a:buNone/>
                      </a:pPr>
                      <a:r>
                        <a:rPr lang="es-CR" sz="1000" b="0" i="0" u="none" strike="noStrike">
                          <a:effectLst/>
                          <a:latin typeface="Arial" panose="020B0604020202020204" pitchFamily="34" charset="0"/>
                        </a:rPr>
                        <a:t> </a:t>
                      </a:r>
                    </a:p>
                  </a:txBody>
                  <a:tcPr marL="6223" marR="6223" marT="6223"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6223" marR="6223" marT="622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r" fontAlgn="b">
                        <a:buNone/>
                      </a:pPr>
                      <a:r>
                        <a:rPr lang="es-CR" sz="1400" b="0" i="0" u="none" strike="noStrike">
                          <a:effectLst/>
                          <a:latin typeface="Arial" panose="020B0604020202020204" pitchFamily="34" charset="0"/>
                        </a:rPr>
                        <a:t>₡3,208.89</a:t>
                      </a:r>
                    </a:p>
                  </a:txBody>
                  <a:tcPr marL="6223" marR="6223" marT="622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Arial" panose="020B0604020202020204" pitchFamily="34" charset="0"/>
                        </a:rPr>
                        <a:t> </a:t>
                      </a:r>
                    </a:p>
                  </a:txBody>
                  <a:tcPr marL="6223" marR="6223" marT="6223"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Arial" panose="020B0604020202020204" pitchFamily="34" charset="0"/>
                        </a:rPr>
                        <a:t> </a:t>
                      </a:r>
                    </a:p>
                  </a:txBody>
                  <a:tcPr marL="6223" marR="6223" marT="622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61216569"/>
                  </a:ext>
                </a:extLst>
              </a:tr>
            </a:tbl>
          </a:graphicData>
        </a:graphic>
      </p:graphicFrame>
    </p:spTree>
    <p:extLst>
      <p:ext uri="{BB962C8B-B14F-4D97-AF65-F5344CB8AC3E}">
        <p14:creationId xmlns:p14="http://schemas.microsoft.com/office/powerpoint/2010/main" val="20852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97750-94B0-45CE-EABE-8F38CCBFFD17}"/>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0D9F7650-E6CC-CB98-0C71-2CCA48D3AE00}"/>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468D313-A0D2-6F0E-22BD-103443D4233D}"/>
              </a:ext>
            </a:extLst>
          </p:cNvPr>
          <p:cNvSpPr txBox="1"/>
          <p:nvPr/>
        </p:nvSpPr>
        <p:spPr>
          <a:xfrm>
            <a:off x="0" y="218"/>
            <a:ext cx="7603200" cy="480131"/>
          </a:xfrm>
          <a:prstGeom prst="rect">
            <a:avLst/>
          </a:prstGeom>
          <a:solidFill>
            <a:srgbClr val="499057"/>
          </a:solidFill>
        </p:spPr>
        <p:txBody>
          <a:bodyPr wrap="square" rtlCol="0">
            <a:spAutoFit/>
          </a:bodyPr>
          <a:lstStyle>
            <a:defPPr>
              <a:defRPr lang="es-CR"/>
            </a:defPPr>
            <a:lvl1pPr algn="ctr">
              <a:lnSpc>
                <a:spcPct val="90000"/>
              </a:lnSpc>
              <a:spcBef>
                <a:spcPct val="0"/>
              </a:spcBef>
              <a:defRPr kumimoji="0" sz="2800" b="1" i="0" u="none" strike="noStrike" cap="none" spc="0" normalizeH="0" baseline="0">
                <a:ln>
                  <a:noFill/>
                </a:ln>
                <a:solidFill>
                  <a:prstClr val="white"/>
                </a:solidFill>
                <a:effectLst>
                  <a:outerShdw blurRad="38100" dist="38100" dir="2700000" algn="tl">
                    <a:srgbClr val="000000">
                      <a:alpha val="43137"/>
                    </a:srgbClr>
                  </a:outerShdw>
                </a:effectLst>
                <a:uLnTx/>
                <a:uFillTx/>
                <a:latin typeface="Calibri" panose="020F0502020204030204"/>
                <a:ea typeface="+mj-ea"/>
                <a:cs typeface="+mj-cs"/>
              </a:defRPr>
            </a:lvl1pPr>
          </a:lstStyle>
          <a:p>
            <a:r>
              <a:rPr lang="es-ES" dirty="0">
                <a:solidFill>
                  <a:schemeClr val="bg1"/>
                </a:solidFill>
              </a:rPr>
              <a:t>COMPARATIVO COMERCIALIZACIÓN</a:t>
            </a:r>
          </a:p>
        </p:txBody>
      </p:sp>
      <p:sp>
        <p:nvSpPr>
          <p:cNvPr id="3" name="Título 1">
            <a:extLst>
              <a:ext uri="{FF2B5EF4-FFF2-40B4-BE49-F238E27FC236}">
                <a16:creationId xmlns:a16="http://schemas.microsoft.com/office/drawing/2014/main" id="{41812080-3D6B-4843-DB55-3ADC63C7F107}"/>
              </a:ext>
            </a:extLst>
          </p:cNvPr>
          <p:cNvSpPr txBox="1">
            <a:spLocks/>
          </p:cNvSpPr>
          <p:nvPr/>
        </p:nvSpPr>
        <p:spPr>
          <a:xfrm>
            <a:off x="1120387" y="689964"/>
            <a:ext cx="9861936"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DE LAS ULTIMAS TRES COSECHAS Al primer año de cada período</a:t>
            </a:r>
          </a:p>
        </p:txBody>
      </p:sp>
      <p:sp>
        <p:nvSpPr>
          <p:cNvPr id="4" name="Título 1">
            <a:extLst>
              <a:ext uri="{FF2B5EF4-FFF2-40B4-BE49-F238E27FC236}">
                <a16:creationId xmlns:a16="http://schemas.microsoft.com/office/drawing/2014/main" id="{EB64F95F-9BFD-A573-5ADC-862563D740B7}"/>
              </a:ext>
            </a:extLst>
          </p:cNvPr>
          <p:cNvSpPr txBox="1">
            <a:spLocks/>
          </p:cNvSpPr>
          <p:nvPr/>
        </p:nvSpPr>
        <p:spPr>
          <a:xfrm>
            <a:off x="8645237" y="5439993"/>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ES_tradnl"/>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Calibri" panose="020F0502020204030204" pitchFamily="34" charset="0"/>
                <a:cs typeface="Calibri" panose="020F0502020204030204" pitchFamily="34" charset="0"/>
              </a:rPr>
              <a:t>Corte al 29 de Diciembre 2025</a:t>
            </a:r>
          </a:p>
        </p:txBody>
      </p:sp>
      <p:graphicFrame>
        <p:nvGraphicFramePr>
          <p:cNvPr id="12" name="Tabla 11">
            <a:extLst>
              <a:ext uri="{FF2B5EF4-FFF2-40B4-BE49-F238E27FC236}">
                <a16:creationId xmlns:a16="http://schemas.microsoft.com/office/drawing/2014/main" id="{7C213774-D59A-28AB-CA94-2E09AAE04245}"/>
              </a:ext>
            </a:extLst>
          </p:cNvPr>
          <p:cNvGraphicFramePr>
            <a:graphicFrameLocks noGrp="1"/>
          </p:cNvGraphicFramePr>
          <p:nvPr>
            <p:extLst>
              <p:ext uri="{D42A27DB-BD31-4B8C-83A1-F6EECF244321}">
                <p14:modId xmlns:p14="http://schemas.microsoft.com/office/powerpoint/2010/main" val="1190772791"/>
              </p:ext>
            </p:extLst>
          </p:nvPr>
        </p:nvGraphicFramePr>
        <p:xfrm>
          <a:off x="1120388" y="1080055"/>
          <a:ext cx="9861937" cy="2316146"/>
        </p:xfrm>
        <a:graphic>
          <a:graphicData uri="http://schemas.openxmlformats.org/drawingml/2006/table">
            <a:tbl>
              <a:tblPr/>
              <a:tblGrid>
                <a:gridCol w="1454079">
                  <a:extLst>
                    <a:ext uri="{9D8B030D-6E8A-4147-A177-3AD203B41FA5}">
                      <a16:colId xmlns:a16="http://schemas.microsoft.com/office/drawing/2014/main" val="3066361407"/>
                    </a:ext>
                  </a:extLst>
                </a:gridCol>
                <a:gridCol w="773945">
                  <a:extLst>
                    <a:ext uri="{9D8B030D-6E8A-4147-A177-3AD203B41FA5}">
                      <a16:colId xmlns:a16="http://schemas.microsoft.com/office/drawing/2014/main" val="4063916229"/>
                    </a:ext>
                  </a:extLst>
                </a:gridCol>
                <a:gridCol w="814988">
                  <a:extLst>
                    <a:ext uri="{9D8B030D-6E8A-4147-A177-3AD203B41FA5}">
                      <a16:colId xmlns:a16="http://schemas.microsoft.com/office/drawing/2014/main" val="2678105893"/>
                    </a:ext>
                  </a:extLst>
                </a:gridCol>
                <a:gridCol w="263845">
                  <a:extLst>
                    <a:ext uri="{9D8B030D-6E8A-4147-A177-3AD203B41FA5}">
                      <a16:colId xmlns:a16="http://schemas.microsoft.com/office/drawing/2014/main" val="105983715"/>
                    </a:ext>
                  </a:extLst>
                </a:gridCol>
                <a:gridCol w="1160917">
                  <a:extLst>
                    <a:ext uri="{9D8B030D-6E8A-4147-A177-3AD203B41FA5}">
                      <a16:colId xmlns:a16="http://schemas.microsoft.com/office/drawing/2014/main" val="1607641495"/>
                    </a:ext>
                  </a:extLst>
                </a:gridCol>
                <a:gridCol w="773945">
                  <a:extLst>
                    <a:ext uri="{9D8B030D-6E8A-4147-A177-3AD203B41FA5}">
                      <a16:colId xmlns:a16="http://schemas.microsoft.com/office/drawing/2014/main" val="1535408709"/>
                    </a:ext>
                  </a:extLst>
                </a:gridCol>
                <a:gridCol w="738766">
                  <a:extLst>
                    <a:ext uri="{9D8B030D-6E8A-4147-A177-3AD203B41FA5}">
                      <a16:colId xmlns:a16="http://schemas.microsoft.com/office/drawing/2014/main" val="2288719297"/>
                    </a:ext>
                  </a:extLst>
                </a:gridCol>
                <a:gridCol w="263845">
                  <a:extLst>
                    <a:ext uri="{9D8B030D-6E8A-4147-A177-3AD203B41FA5}">
                      <a16:colId xmlns:a16="http://schemas.microsoft.com/office/drawing/2014/main" val="2261813400"/>
                    </a:ext>
                  </a:extLst>
                </a:gridCol>
                <a:gridCol w="1160917">
                  <a:extLst>
                    <a:ext uri="{9D8B030D-6E8A-4147-A177-3AD203B41FA5}">
                      <a16:colId xmlns:a16="http://schemas.microsoft.com/office/drawing/2014/main" val="128703992"/>
                    </a:ext>
                  </a:extLst>
                </a:gridCol>
                <a:gridCol w="773945">
                  <a:extLst>
                    <a:ext uri="{9D8B030D-6E8A-4147-A177-3AD203B41FA5}">
                      <a16:colId xmlns:a16="http://schemas.microsoft.com/office/drawing/2014/main" val="2686888070"/>
                    </a:ext>
                  </a:extLst>
                </a:gridCol>
                <a:gridCol w="814988">
                  <a:extLst>
                    <a:ext uri="{9D8B030D-6E8A-4147-A177-3AD203B41FA5}">
                      <a16:colId xmlns:a16="http://schemas.microsoft.com/office/drawing/2014/main" val="2962097045"/>
                    </a:ext>
                  </a:extLst>
                </a:gridCol>
                <a:gridCol w="193486">
                  <a:extLst>
                    <a:ext uri="{9D8B030D-6E8A-4147-A177-3AD203B41FA5}">
                      <a16:colId xmlns:a16="http://schemas.microsoft.com/office/drawing/2014/main" val="3640409825"/>
                    </a:ext>
                  </a:extLst>
                </a:gridCol>
                <a:gridCol w="674271">
                  <a:extLst>
                    <a:ext uri="{9D8B030D-6E8A-4147-A177-3AD203B41FA5}">
                      <a16:colId xmlns:a16="http://schemas.microsoft.com/office/drawing/2014/main" val="1611311058"/>
                    </a:ext>
                  </a:extLst>
                </a:gridCol>
              </a:tblGrid>
              <a:tr h="154080">
                <a:tc rowSpan="2">
                  <a:txBody>
                    <a:bodyPr/>
                    <a:lstStyle/>
                    <a:p>
                      <a:pPr algn="ctr" fontAlgn="ctr">
                        <a:buNone/>
                      </a:pPr>
                      <a:r>
                        <a:rPr lang="es-CR" sz="1050" b="1" i="0" u="none" strike="noStrike" dirty="0">
                          <a:effectLst/>
                          <a:latin typeface="Calibri Light" panose="020F0302020204030204" pitchFamily="34" charset="0"/>
                        </a:rPr>
                        <a:t>Mercado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4">
                  <a:txBody>
                    <a:bodyPr/>
                    <a:lstStyle/>
                    <a:p>
                      <a:pPr algn="ctr" fontAlgn="ctr">
                        <a:buNone/>
                      </a:pPr>
                      <a:r>
                        <a:rPr lang="es-CR" sz="1050" b="1" i="0" u="none" strike="noStrike" dirty="0">
                          <a:solidFill>
                            <a:srgbClr val="FFFFFF"/>
                          </a:solidFill>
                          <a:effectLst/>
                          <a:latin typeface="Calibri Light" panose="020F0302020204030204" pitchFamily="34" charset="0"/>
                        </a:rPr>
                        <a:t>Cosecha 2023-2024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50" b="1" i="0" u="none" strike="noStrike" dirty="0">
                          <a:solidFill>
                            <a:srgbClr val="FFFFFF"/>
                          </a:solidFill>
                          <a:effectLst/>
                          <a:latin typeface="Calibri Light" panose="020F0302020204030204" pitchFamily="34" charset="0"/>
                        </a:rPr>
                        <a:t>Cosecha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lang="es-CR"/>
                    </a:p>
                  </a:txBody>
                  <a:tcPr/>
                </a:tc>
                <a:tc hMerge="1">
                  <a:txBody>
                    <a:bodyPr/>
                    <a:lstStyle/>
                    <a:p>
                      <a:endParaRPr lang="es-CR"/>
                    </a:p>
                  </a:txBody>
                  <a:tcPr/>
                </a:tc>
                <a:tc hMerge="1">
                  <a:txBody>
                    <a:bodyPr/>
                    <a:lstStyle/>
                    <a:p>
                      <a:endParaRPr lang="es-CR"/>
                    </a:p>
                  </a:txBody>
                  <a:tcPr/>
                </a:tc>
                <a:tc gridSpan="4">
                  <a:txBody>
                    <a:bodyPr/>
                    <a:lstStyle/>
                    <a:p>
                      <a:pPr algn="ctr" fontAlgn="ctr">
                        <a:buNone/>
                      </a:pPr>
                      <a:r>
                        <a:rPr lang="es-CR" sz="1050" b="1" i="0" u="none" strike="noStrike" dirty="0">
                          <a:solidFill>
                            <a:srgbClr val="FFFFFF"/>
                          </a:solidFill>
                          <a:effectLst/>
                          <a:latin typeface="Calibri Light" panose="020F0302020204030204" pitchFamily="34" charset="0"/>
                        </a:rPr>
                        <a:t>Cosecha 2025-2026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3230905891"/>
                  </a:ext>
                </a:extLst>
              </a:tr>
              <a:tr h="359434">
                <a:tc vMerge="1">
                  <a:txBody>
                    <a:bodyPr/>
                    <a:lstStyle/>
                    <a:p>
                      <a:endParaRPr lang="es-CR"/>
                    </a:p>
                  </a:txBody>
                  <a:tcPr/>
                </a:tc>
                <a:tc>
                  <a:txBody>
                    <a:bodyPr/>
                    <a:lstStyle/>
                    <a:p>
                      <a:pPr algn="ctr" fontAlgn="ctr">
                        <a:buNone/>
                      </a:pPr>
                      <a:r>
                        <a:rPr lang="da-DK" sz="1000" b="1" i="0" u="none" strike="noStrike" dirty="0">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dirty="0">
                          <a:effectLst/>
                          <a:latin typeface="Calibri Light" panose="020F0302020204030204" pitchFamily="34" charset="0"/>
                        </a:rPr>
                        <a:t>Precio Promedio </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dirty="0">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dirty="0">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dirty="0">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dirty="0">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da-DK" sz="1000" b="1" i="0" u="none" strike="noStrike" dirty="0">
                          <a:effectLst/>
                          <a:latin typeface="Calibri Light" panose="020F0302020204030204" pitchFamily="34" charset="0"/>
                        </a:rPr>
                        <a:t>Vendido en Ud. de 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buNone/>
                      </a:pPr>
                      <a:r>
                        <a:rPr lang="es-CR" sz="1000" b="1" i="0" u="none" strike="noStrike" dirty="0">
                          <a:effectLst/>
                          <a:latin typeface="Calibri Light" panose="020F0302020204030204" pitchFamily="34" charset="0"/>
                        </a:rPr>
                        <a:t>Precio Promedio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a:txBody>
                    <a:bodyPr/>
                    <a:lstStyle/>
                    <a:p>
                      <a:pPr algn="ctr" fontAlgn="ctr">
                        <a:buNone/>
                      </a:pPr>
                      <a:r>
                        <a:rPr lang="es-CR" sz="1000" b="1" i="0" u="none" strike="noStrike" dirty="0">
                          <a:effectLst/>
                          <a:latin typeface="Calibri Light" panose="020F0302020204030204" pitchFamily="34" charset="0"/>
                        </a:rPr>
                        <a:t>% Prod.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8904082"/>
                  </a:ext>
                </a:extLst>
              </a:tr>
              <a:tr h="161418">
                <a:tc>
                  <a:txBody>
                    <a:bodyPr/>
                    <a:lstStyle/>
                    <a:p>
                      <a:pPr algn="l" fontAlgn="b">
                        <a:buNone/>
                      </a:pPr>
                      <a:r>
                        <a:rPr lang="es-CR" sz="1050" b="1" i="0" u="none" strike="noStrike" dirty="0">
                          <a:effectLst/>
                          <a:latin typeface="Calibri Light" panose="020F0302020204030204" pitchFamily="34" charset="0"/>
                        </a:rPr>
                        <a:t>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effectLst/>
                          <a:latin typeface="Calibri Light" panose="020F0302020204030204" pitchFamily="34" charset="0"/>
                        </a:rPr>
                        <a:t>613,048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solidFill>
                            <a:srgbClr val="0000FF"/>
                          </a:solidFill>
                          <a:effectLst/>
                          <a:latin typeface="Calibri Light" panose="020F0302020204030204" pitchFamily="34" charset="0"/>
                        </a:rPr>
                        <a:t>$217.40</a:t>
                      </a:r>
                    </a:p>
                  </a:txBody>
                  <a:tcPr marL="0" marR="86746"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0" i="0" u="none" strike="noStrike" dirty="0">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effectLst/>
                          <a:latin typeface="Calibri Light" panose="020F0302020204030204" pitchFamily="34" charset="0"/>
                        </a:rPr>
                        <a:t>34.84%</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effectLst/>
                          <a:latin typeface="Calibri Light" panose="020F0302020204030204" pitchFamily="34" charset="0"/>
                        </a:rPr>
                        <a:t>860,302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solidFill>
                            <a:srgbClr val="0000FF"/>
                          </a:solidFill>
                          <a:effectLst/>
                          <a:latin typeface="Calibri Light" panose="020F0302020204030204" pitchFamily="34" charset="0"/>
                        </a:rPr>
                        <a:t>$273.40</a:t>
                      </a:r>
                    </a:p>
                  </a:txBody>
                  <a:tcPr marL="0" marR="86746"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effectLst/>
                          <a:latin typeface="Calibri Light" panose="020F0302020204030204" pitchFamily="34" charset="0"/>
                        </a:rPr>
                        <a:t>57.11%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effectLst/>
                          <a:latin typeface="Calibri Light" panose="020F0302020204030204" pitchFamily="34" charset="0"/>
                        </a:rPr>
                        <a:t>761,486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solidFill>
                            <a:srgbClr val="0000FF"/>
                          </a:solidFill>
                          <a:effectLst/>
                          <a:latin typeface="Calibri Light" panose="020F0302020204030204" pitchFamily="34" charset="0"/>
                        </a:rPr>
                        <a:t>$339.81</a:t>
                      </a:r>
                    </a:p>
                  </a:txBody>
                  <a:tcPr marL="0" marR="86746"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dirty="0">
                          <a:effectLst/>
                          <a:latin typeface="Calibri Light" panose="020F0302020204030204" pitchFamily="34" charset="0"/>
                        </a:rPr>
                        <a:t>47.47%</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922004251"/>
                  </a:ext>
                </a:extLst>
              </a:tr>
              <a:tr h="161418">
                <a:tc>
                  <a:txBody>
                    <a:bodyPr/>
                    <a:lstStyle/>
                    <a:p>
                      <a:pPr algn="l" fontAlgn="b">
                        <a:buNone/>
                      </a:pPr>
                      <a:r>
                        <a:rPr lang="es-CR" sz="1050" b="1" i="0" u="none" strike="noStrike" dirty="0">
                          <a:effectLst/>
                          <a:latin typeface="Calibri Light" panose="020F0302020204030204" pitchFamily="34" charset="0"/>
                        </a:rPr>
                        <a:t>Consignación EXP.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197,653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a:effectLst/>
                          <a:latin typeface="Calibri Light" panose="020F0302020204030204" pitchFamily="34" charset="0"/>
                        </a:rPr>
                        <a:t>11.23%</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a:effectLst/>
                          <a:latin typeface="Calibri Light" panose="020F0302020204030204" pitchFamily="34" charset="0"/>
                        </a:rPr>
                        <a:t>33,484</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1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2.22%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a:effectLst/>
                          <a:latin typeface="Calibri Light" panose="020F0302020204030204" pitchFamily="34" charset="0"/>
                        </a:rPr>
                        <a:t>75,535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100" b="0" i="0" u="none" strike="noStrike">
                          <a:solidFill>
                            <a:srgbClr val="0000FF"/>
                          </a:solidFill>
                          <a:effectLst/>
                          <a:latin typeface="Calibri Light" panose="020F0302020204030204" pitchFamily="34" charset="0"/>
                        </a:rPr>
                        <a:t>***</a:t>
                      </a: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4.71%</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2838464222"/>
                  </a:ext>
                </a:extLst>
              </a:tr>
              <a:tr h="161418">
                <a:tc>
                  <a:txBody>
                    <a:bodyPr/>
                    <a:lstStyle/>
                    <a:p>
                      <a:pPr algn="l" fontAlgn="b">
                        <a:buNone/>
                      </a:pPr>
                      <a:r>
                        <a:rPr lang="es-CR" sz="1050" b="1" i="0" u="none" strike="noStrike" dirty="0">
                          <a:effectLst/>
                          <a:latin typeface="Calibri Light" panose="020F0302020204030204" pitchFamily="34" charset="0"/>
                        </a:rPr>
                        <a:t>Consumo Local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a:effectLst/>
                          <a:latin typeface="Calibri Light" panose="020F0302020204030204" pitchFamily="34" charset="0"/>
                        </a:rPr>
                        <a:t>39,138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100" b="0" i="0" u="none" strike="noStrike" dirty="0">
                          <a:solidFill>
                            <a:srgbClr val="0000FF"/>
                          </a:solidFill>
                          <a:effectLst/>
                          <a:latin typeface="Calibri Light" panose="020F0302020204030204" pitchFamily="34" charset="0"/>
                        </a:rPr>
                        <a:t>₡1,952.48</a:t>
                      </a:r>
                    </a:p>
                  </a:txBody>
                  <a:tcPr marL="0" marR="86746" marT="0" marB="0" anchor="b">
                    <a:lnL>
                      <a:noFill/>
                    </a:lnL>
                    <a:lnR>
                      <a:noFill/>
                    </a:lnR>
                    <a:lnT>
                      <a:noFill/>
                    </a:lnT>
                    <a:lnB>
                      <a:noFill/>
                    </a:lnB>
                    <a:noFill/>
                  </a:tcPr>
                </a:tc>
                <a:tc>
                  <a:txBody>
                    <a:bodyPr/>
                    <a:lstStyle/>
                    <a:p>
                      <a:pPr algn="ctr" fontAlgn="b">
                        <a:buNone/>
                      </a:pPr>
                      <a:r>
                        <a:rPr lang="es-CR" sz="11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2.22%</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a:effectLst/>
                          <a:latin typeface="Calibri Light" panose="020F0302020204030204" pitchFamily="34" charset="0"/>
                        </a:rPr>
                        <a:t>47,336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100" b="0" i="0" u="none" strike="noStrike" dirty="0">
                          <a:solidFill>
                            <a:srgbClr val="0000FF"/>
                          </a:solidFill>
                          <a:effectLst/>
                          <a:latin typeface="Calibri Light" panose="020F0302020204030204" pitchFamily="34" charset="0"/>
                        </a:rPr>
                        <a:t>₡2,423.02</a:t>
                      </a:r>
                    </a:p>
                  </a:txBody>
                  <a:tcPr marL="0" marR="86746" marT="0" marB="0" anchor="b">
                    <a:lnL>
                      <a:noFill/>
                    </a:lnL>
                    <a:lnR>
                      <a:noFill/>
                    </a:lnR>
                    <a:lnT>
                      <a:noFill/>
                    </a:lnT>
                    <a:lnB>
                      <a:noFill/>
                    </a:lnB>
                    <a:noFill/>
                  </a:tcPr>
                </a:tc>
                <a:tc>
                  <a:txBody>
                    <a:bodyPr/>
                    <a:lstStyle/>
                    <a:p>
                      <a:pPr algn="ctr" fontAlgn="b">
                        <a:buNone/>
                      </a:pPr>
                      <a:r>
                        <a:rPr lang="es-CR" sz="11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3.14%</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a:effectLst/>
                          <a:latin typeface="Calibri Light" panose="020F0302020204030204" pitchFamily="34" charset="0"/>
                        </a:rPr>
                        <a:t>41,365</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r" fontAlgn="b">
                        <a:buNone/>
                      </a:pPr>
                      <a:r>
                        <a:rPr lang="es-CR" sz="1100" b="0" i="0" u="none" strike="noStrike" dirty="0">
                          <a:solidFill>
                            <a:srgbClr val="0000FF"/>
                          </a:solidFill>
                          <a:effectLst/>
                          <a:latin typeface="Calibri Light" panose="020F0302020204030204" pitchFamily="34" charset="0"/>
                        </a:rPr>
                        <a:t>₡3,208.89</a:t>
                      </a:r>
                    </a:p>
                  </a:txBody>
                  <a:tcPr marL="0" marR="86746" marT="0" marB="0" anchor="b">
                    <a:lnL>
                      <a:noFill/>
                    </a:lnL>
                    <a:lnR>
                      <a:noFill/>
                    </a:lnR>
                    <a:lnT>
                      <a:noFill/>
                    </a:lnT>
                    <a:lnB>
                      <a:noFill/>
                    </a:lnB>
                    <a:noFill/>
                  </a:tcPr>
                </a:tc>
                <a:tc>
                  <a:txBody>
                    <a:bodyPr/>
                    <a:lstStyle/>
                    <a:p>
                      <a:pPr algn="ctr" fontAlgn="b">
                        <a:buNone/>
                      </a:pPr>
                      <a:r>
                        <a:rPr lang="es-CR" sz="1100" b="0" i="0" u="none" strike="noStrike">
                          <a:effectLst/>
                          <a:latin typeface="Calibri Light" panose="020F0302020204030204" pitchFamily="34" charset="0"/>
                        </a:rPr>
                        <a:t>Kg</a:t>
                      </a: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2.58%</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4291762372"/>
                  </a:ext>
                </a:extLst>
              </a:tr>
              <a:tr h="239623">
                <a:tc>
                  <a:txBody>
                    <a:bodyPr/>
                    <a:lstStyle/>
                    <a:p>
                      <a:pPr algn="l" fontAlgn="b">
                        <a:buNone/>
                      </a:pPr>
                      <a:r>
                        <a:rPr lang="es-CR" sz="1050" b="1" i="0" u="none" strike="noStrike" dirty="0">
                          <a:effectLst/>
                          <a:latin typeface="Calibri Light" panose="020F0302020204030204" pitchFamily="34" charset="0"/>
                        </a:rPr>
                        <a:t>Consignación C.N.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dirty="0">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100" b="0" i="0" u="none" strike="noStrike" dirty="0">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Arial" panose="020B060402020202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dirty="0">
                          <a:effectLst/>
                          <a:latin typeface="Calibri Light" panose="020F0302020204030204" pitchFamily="34" charset="0"/>
                        </a:rPr>
                        <a:t>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100" b="0" i="0" u="none" strike="noStrike">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66783045"/>
                  </a:ext>
                </a:extLst>
              </a:tr>
              <a:tr h="239623">
                <a:tc>
                  <a:txBody>
                    <a:bodyPr/>
                    <a:lstStyle/>
                    <a:p>
                      <a:pPr algn="l" fontAlgn="b">
                        <a:buNone/>
                      </a:pPr>
                      <a:r>
                        <a:rPr lang="es-CR" sz="1050" b="1" i="0" u="none" strike="noStrike" dirty="0">
                          <a:effectLst/>
                          <a:latin typeface="Calibri Light" panose="020F0302020204030204" pitchFamily="34" charset="0"/>
                        </a:rPr>
                        <a:t>Total  Vendido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a:solidFill>
                            <a:srgbClr val="0000FF"/>
                          </a:solidFill>
                          <a:effectLst/>
                          <a:latin typeface="Calibri Light" panose="020F0302020204030204" pitchFamily="34" charset="0"/>
                        </a:rPr>
                        <a:t>849,839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dirty="0">
                          <a:solidFill>
                            <a:srgbClr val="0000FF"/>
                          </a:solidFill>
                          <a:effectLst/>
                          <a:latin typeface="Calibri Light" panose="020F0302020204030204" pitchFamily="34" charset="0"/>
                        </a:rPr>
                        <a:t>48.29%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dirty="0">
                          <a:solidFill>
                            <a:srgbClr val="0000FF"/>
                          </a:solidFill>
                          <a:effectLst/>
                          <a:latin typeface="Calibri Light" panose="020F0302020204030204" pitchFamily="34" charset="0"/>
                        </a:rPr>
                        <a:t>941,122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dirty="0">
                          <a:solidFill>
                            <a:srgbClr val="0000FF"/>
                          </a:solidFill>
                          <a:effectLst/>
                          <a:latin typeface="Calibri Light" panose="020F0302020204030204" pitchFamily="34" charset="0"/>
                        </a:rPr>
                        <a:t>62.47%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dirty="0">
                          <a:solidFill>
                            <a:srgbClr val="0000FF"/>
                          </a:solidFill>
                          <a:effectLst/>
                          <a:latin typeface="Calibri Light" panose="020F0302020204030204" pitchFamily="34" charset="0"/>
                        </a:rPr>
                        <a:t>878,386</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dirty="0">
                          <a:solidFill>
                            <a:srgbClr val="0000FF"/>
                          </a:solidFill>
                          <a:effectLst/>
                          <a:latin typeface="Calibri Light" panose="020F0302020204030204" pitchFamily="34" charset="0"/>
                        </a:rPr>
                        <a:t>54.75%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06593743"/>
                  </a:ext>
                </a:extLst>
              </a:tr>
              <a:tr h="239623">
                <a:tc>
                  <a:txBody>
                    <a:bodyPr/>
                    <a:lstStyle/>
                    <a:p>
                      <a:pPr algn="l" fontAlgn="b">
                        <a:buNone/>
                      </a:pPr>
                      <a:r>
                        <a:rPr lang="es-CR" sz="1050" b="1" i="0" u="none" strike="noStrike" dirty="0">
                          <a:effectLst/>
                          <a:latin typeface="Calibri Light" panose="020F0302020204030204" pitchFamily="34" charset="0"/>
                        </a:rPr>
                        <a:t>Por Vender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a:effectLst/>
                          <a:latin typeface="Calibri Light" panose="020F0302020204030204" pitchFamily="34" charset="0"/>
                        </a:rPr>
                        <a:t>909,942</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a:effectLst/>
                          <a:latin typeface="Calibri Light" panose="020F0302020204030204" pitchFamily="34" charset="0"/>
                        </a:rPr>
                        <a:t>51.71%</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a:effectLst/>
                          <a:latin typeface="Calibri Light" panose="020F0302020204030204" pitchFamily="34" charset="0"/>
                        </a:rPr>
                        <a:t>565,380</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100" b="0" i="0" u="none" strike="noStrike" dirty="0">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100" b="0" i="0" u="none" strike="noStrike" dirty="0">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a:effectLst/>
                          <a:latin typeface="Calibri Light" panose="020F0302020204030204" pitchFamily="34" charset="0"/>
                        </a:rPr>
                        <a:t>37.53%</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tc>
                  <a:txBody>
                    <a:bodyPr/>
                    <a:lstStyle/>
                    <a:p>
                      <a:pPr algn="ctr" fontAlgn="b">
                        <a:buNone/>
                      </a:pPr>
                      <a:r>
                        <a:rPr lang="es-CR" sz="1100" b="0" i="0" u="none" strike="noStrike">
                          <a:effectLst/>
                          <a:latin typeface="Calibri Light" panose="020F0302020204030204" pitchFamily="34" charset="0"/>
                        </a:rPr>
                        <a:t>725,923</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100" b="0" i="0" u="none" strike="noStrike" dirty="0">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45.25%</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446333509"/>
                  </a:ext>
                </a:extLst>
              </a:tr>
              <a:tr h="239623">
                <a:tc>
                  <a:txBody>
                    <a:bodyPr/>
                    <a:lstStyle/>
                    <a:p>
                      <a:pPr algn="l" fontAlgn="b">
                        <a:buNone/>
                      </a:pPr>
                      <a:r>
                        <a:rPr lang="es-CR" sz="1050" b="1" i="0" u="none" strike="noStrike" dirty="0">
                          <a:effectLst/>
                          <a:latin typeface="Calibri Light" panose="020F0302020204030204" pitchFamily="34" charset="0"/>
                        </a:rPr>
                        <a:t>Exportado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a:effectLst/>
                          <a:latin typeface="Calibri Light" panose="020F0302020204030204" pitchFamily="34" charset="0"/>
                        </a:rPr>
                        <a:t>15,839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buNone/>
                      </a:pPr>
                      <a:r>
                        <a:rPr lang="es-CR" sz="1100" b="0" i="0" u="none" strike="noStrike">
                          <a:effectLst/>
                          <a:latin typeface="Calibri Light" panose="020F0302020204030204" pitchFamily="34" charset="0"/>
                        </a:rPr>
                        <a:t>35,409</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48,668</a:t>
                      </a:r>
                    </a:p>
                  </a:txBody>
                  <a:tcPr marL="0" marR="0" marT="0"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                        -   </a:t>
                      </a:r>
                    </a:p>
                  </a:txBody>
                  <a:tcPr marL="0" marR="0" marT="0" marB="0" anchor="b">
                    <a:lnL>
                      <a:noFill/>
                    </a:lnL>
                    <a:lnR>
                      <a:noFill/>
                    </a:lnR>
                    <a:lnT>
                      <a:noFill/>
                    </a:lnT>
                    <a:lnB>
                      <a:noFill/>
                    </a:lnB>
                    <a:noFill/>
                  </a:tcPr>
                </a:tc>
                <a:tc>
                  <a:txBody>
                    <a:bodyPr/>
                    <a:lstStyle/>
                    <a:p>
                      <a:pPr algn="ctr" fontAlgn="b">
                        <a:buNone/>
                      </a:pPr>
                      <a:endParaRPr lang="es-CR" sz="1100" b="0" i="0" u="none" strike="noStrike" dirty="0">
                        <a:effectLst/>
                        <a:latin typeface="Calibri Light" panose="020F0302020204030204" pitchFamily="34" charset="0"/>
                      </a:endParaRPr>
                    </a:p>
                  </a:txBody>
                  <a:tcPr marL="0" marR="0" marT="0" marB="0" anchor="b">
                    <a:lnL>
                      <a:noFill/>
                    </a:lnL>
                    <a:lnR>
                      <a:noFill/>
                    </a:lnR>
                    <a:lnT>
                      <a:noFill/>
                    </a:lnT>
                    <a:lnB>
                      <a:noFill/>
                    </a:lnB>
                    <a:noFill/>
                  </a:tcPr>
                </a:tc>
                <a:tc>
                  <a:txBody>
                    <a:bodyPr/>
                    <a:lstStyle/>
                    <a:p>
                      <a:pPr algn="ctr" fontAlgn="b">
                        <a:buNone/>
                      </a:pPr>
                      <a:r>
                        <a:rPr lang="es-CR" sz="11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1718083544"/>
                  </a:ext>
                </a:extLst>
              </a:tr>
              <a:tr h="161418">
                <a:tc>
                  <a:txBody>
                    <a:bodyPr/>
                    <a:lstStyle/>
                    <a:p>
                      <a:pPr algn="l" fontAlgn="b">
                        <a:buNone/>
                      </a:pPr>
                      <a:r>
                        <a:rPr lang="es-CR" sz="1050" b="1" i="0" u="none" strike="noStrike">
                          <a:effectLst/>
                          <a:latin typeface="Calibri Light" panose="020F0302020204030204" pitchFamily="34" charset="0"/>
                        </a:rPr>
                        <a:t>Por Exportar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794,862</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98.05%</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858,377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1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96.04%</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dirty="0">
                          <a:effectLst/>
                          <a:latin typeface="Calibri Light" panose="020F0302020204030204" pitchFamily="34" charset="0"/>
                        </a:rPr>
                        <a:t>788,353</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100" b="0" i="0" u="none" strike="noStrike" dirty="0">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100" b="0" i="0" u="none" strike="noStrike" dirty="0">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dirty="0">
                          <a:effectLst/>
                          <a:latin typeface="Calibri Light" panose="020F0302020204030204" pitchFamily="34" charset="0"/>
                        </a:rPr>
                        <a:t>94.19%</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58183342"/>
                  </a:ext>
                </a:extLst>
              </a:tr>
              <a:tr h="161418">
                <a:tc>
                  <a:txBody>
                    <a:bodyPr/>
                    <a:lstStyle/>
                    <a:p>
                      <a:pPr algn="l" fontAlgn="b">
                        <a:buNone/>
                      </a:pPr>
                      <a:r>
                        <a:rPr lang="es-CR" sz="1050" b="1" i="0" u="none" strike="noStrike" dirty="0">
                          <a:effectLst/>
                          <a:latin typeface="Calibri Light" panose="020F0302020204030204" pitchFamily="34" charset="0"/>
                        </a:rPr>
                        <a:t>Producción 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1,759,781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1,506,502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1,604,309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dirty="0">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100" b="0" i="0" u="none" strike="noStrike" dirty="0">
                          <a:effectLst/>
                          <a:latin typeface="Calibri Light" panose="020F0302020204030204" pitchFamily="34" charset="0"/>
                        </a:rPr>
                        <a:t>100.00%</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6229954"/>
                  </a:ext>
                </a:extLst>
              </a:tr>
            </a:tbl>
          </a:graphicData>
        </a:graphic>
      </p:graphicFrame>
      <p:graphicFrame>
        <p:nvGraphicFramePr>
          <p:cNvPr id="13" name="Gráfico 12">
            <a:extLst>
              <a:ext uri="{FF2B5EF4-FFF2-40B4-BE49-F238E27FC236}">
                <a16:creationId xmlns:a16="http://schemas.microsoft.com/office/drawing/2014/main" id="{7C91938B-C033-45A8-B772-192C7F469E4B}"/>
              </a:ext>
            </a:extLst>
          </p:cNvPr>
          <p:cNvGraphicFramePr>
            <a:graphicFrameLocks/>
          </p:cNvGraphicFramePr>
          <p:nvPr>
            <p:extLst>
              <p:ext uri="{D42A27DB-BD31-4B8C-83A1-F6EECF244321}">
                <p14:modId xmlns:p14="http://schemas.microsoft.com/office/powerpoint/2010/main" val="3299767938"/>
              </p:ext>
            </p:extLst>
          </p:nvPr>
        </p:nvGraphicFramePr>
        <p:xfrm>
          <a:off x="1120388" y="3467305"/>
          <a:ext cx="9861936" cy="19174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33236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3B7EC8-8639-2516-B8DE-3C3F54667D5E}"/>
            </a:ext>
          </a:extLst>
        </p:cNvPr>
        <p:cNvGrpSpPr/>
        <p:nvPr/>
      </p:nvGrpSpPr>
      <p:grpSpPr>
        <a:xfrm>
          <a:off x="0" y="0"/>
          <a:ext cx="0" cy="0"/>
          <a:chOff x="0" y="0"/>
          <a:chExt cx="0" cy="0"/>
        </a:xfrm>
      </p:grpSpPr>
      <p:pic>
        <p:nvPicPr>
          <p:cNvPr id="11" name="Picture 10" descr="A green and black background with leaves and beans&#10;&#10;Description automatically generated">
            <a:extLst>
              <a:ext uri="{FF2B5EF4-FFF2-40B4-BE49-F238E27FC236}">
                <a16:creationId xmlns:a16="http://schemas.microsoft.com/office/drawing/2014/main" id="{8BCDA643-E446-3B6F-08CC-4536C5D98B18}"/>
              </a:ext>
            </a:extLst>
          </p:cNvPr>
          <p:cNvPicPr>
            <a:picLocks noChangeAspect="1"/>
          </p:cNvPicPr>
          <p:nvPr/>
        </p:nvPicPr>
        <p:blipFill>
          <a:blip r:embed="rId3"/>
          <a:stretch>
            <a:fillRect/>
          </a:stretch>
        </p:blipFill>
        <p:spPr>
          <a:xfrm>
            <a:off x="0" y="-3737"/>
            <a:ext cx="12192000" cy="6858000"/>
          </a:xfrm>
          <a:prstGeom prst="rect">
            <a:avLst/>
          </a:prstGeom>
        </p:spPr>
      </p:pic>
      <p:sp>
        <p:nvSpPr>
          <p:cNvPr id="2" name="CuadroTexto 1">
            <a:extLst>
              <a:ext uri="{FF2B5EF4-FFF2-40B4-BE49-F238E27FC236}">
                <a16:creationId xmlns:a16="http://schemas.microsoft.com/office/drawing/2014/main" id="{628418ED-C0ED-CF01-3902-1842D8AB4F41}"/>
              </a:ext>
            </a:extLst>
          </p:cNvPr>
          <p:cNvSpPr txBox="1"/>
          <p:nvPr/>
        </p:nvSpPr>
        <p:spPr>
          <a:xfrm>
            <a:off x="0" y="0"/>
            <a:ext cx="7602876" cy="490904"/>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dirty="0">
                <a:latin typeface="+mn-lt"/>
              </a:rPr>
              <a:t>COMERCIALIZACIÓN COSECHAS FUTURAS </a:t>
            </a:r>
          </a:p>
        </p:txBody>
      </p:sp>
      <p:sp>
        <p:nvSpPr>
          <p:cNvPr id="3" name="CuadroTexto 2">
            <a:extLst>
              <a:ext uri="{FF2B5EF4-FFF2-40B4-BE49-F238E27FC236}">
                <a16:creationId xmlns:a16="http://schemas.microsoft.com/office/drawing/2014/main" id="{BD59D6AE-581F-1182-D394-B4BDCD87FE09}"/>
              </a:ext>
            </a:extLst>
          </p:cNvPr>
          <p:cNvSpPr txBox="1"/>
          <p:nvPr/>
        </p:nvSpPr>
        <p:spPr>
          <a:xfrm>
            <a:off x="1134503" y="711202"/>
            <a:ext cx="9904972"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r>
              <a:rPr lang="es-ES" sz="2000" dirty="0">
                <a:latin typeface="+mn-lt"/>
              </a:rPr>
              <a:t>COSECHA 2026-2027</a:t>
            </a:r>
          </a:p>
        </p:txBody>
      </p:sp>
      <p:sp>
        <p:nvSpPr>
          <p:cNvPr id="4" name="CuadroTexto 3">
            <a:extLst>
              <a:ext uri="{FF2B5EF4-FFF2-40B4-BE49-F238E27FC236}">
                <a16:creationId xmlns:a16="http://schemas.microsoft.com/office/drawing/2014/main" id="{7B580CF2-C169-E5E8-677A-BEB67269D811}"/>
              </a:ext>
            </a:extLst>
          </p:cNvPr>
          <p:cNvSpPr txBox="1"/>
          <p:nvPr/>
        </p:nvSpPr>
        <p:spPr>
          <a:xfrm>
            <a:off x="8645237" y="5455092"/>
            <a:ext cx="3546763" cy="337952"/>
          </a:xfrm>
          <a:prstGeom prst="rect">
            <a:avLst/>
          </a:prstGeom>
          <a:solidFill>
            <a:srgbClr val="499057"/>
          </a:solidFill>
          <a:ln w="44450" cap="rnd">
            <a:noFill/>
          </a:ln>
        </p:spPr>
        <p:txBody>
          <a:bodyPr vert="horz" lIns="91440" tIns="45720" rIns="91440" bIns="45720" rtlCol="0" anchor="ctr" anchorCtr="0">
            <a:noAutofit/>
          </a:bodyPr>
          <a:lstStyle>
            <a:defPPr>
              <a:defRPr lang="es-CR"/>
            </a:defPPr>
            <a:lvl1pPr algn="ctr">
              <a:lnSpc>
                <a:spcPct val="90000"/>
              </a:lnSpc>
              <a:spcBef>
                <a:spcPct val="0"/>
              </a:spcBef>
              <a:buNone/>
              <a:defRPr sz="2800" b="1">
                <a:solidFill>
                  <a:schemeClr val="bg1"/>
                </a:solidFill>
                <a:effectLst>
                  <a:outerShdw blurRad="38100" dist="38100" dir="2700000" algn="tl">
                    <a:srgbClr val="000000">
                      <a:alpha val="43137"/>
                    </a:srgbClr>
                  </a:outerShdw>
                </a:effectLst>
                <a:latin typeface="Avenir Black"/>
                <a:ea typeface="+mj-ea"/>
                <a:cs typeface="+mj-cs"/>
              </a:defRPr>
            </a:lvl1pPr>
          </a:lstStyle>
          <a:p>
            <a:endParaRPr lang="es-ES" sz="1600" dirty="0">
              <a:latin typeface="+mn-lt"/>
            </a:endParaRPr>
          </a:p>
          <a:p>
            <a:r>
              <a:rPr lang="es-ES" sz="2000" dirty="0">
                <a:latin typeface="+mn-lt"/>
              </a:rPr>
              <a:t>Corte </a:t>
            </a:r>
            <a:r>
              <a:rPr lang="es-ES" sz="2000">
                <a:latin typeface="+mn-lt"/>
              </a:rPr>
              <a:t>al 29 </a:t>
            </a:r>
            <a:r>
              <a:rPr lang="es-ES" sz="2000" dirty="0">
                <a:latin typeface="+mn-lt"/>
              </a:rPr>
              <a:t>de Diciembre 2025</a:t>
            </a:r>
          </a:p>
          <a:p>
            <a:endParaRPr lang="es-ES" sz="2000" dirty="0">
              <a:latin typeface="+mn-lt"/>
            </a:endParaRPr>
          </a:p>
        </p:txBody>
      </p:sp>
      <p:graphicFrame>
        <p:nvGraphicFramePr>
          <p:cNvPr id="6" name="Tabla 5">
            <a:extLst>
              <a:ext uri="{FF2B5EF4-FFF2-40B4-BE49-F238E27FC236}">
                <a16:creationId xmlns:a16="http://schemas.microsoft.com/office/drawing/2014/main" id="{4E3E9653-3D39-75E2-4FB8-18856B850C48}"/>
              </a:ext>
            </a:extLst>
          </p:cNvPr>
          <p:cNvGraphicFramePr>
            <a:graphicFrameLocks noGrp="1"/>
          </p:cNvGraphicFramePr>
          <p:nvPr>
            <p:extLst>
              <p:ext uri="{D42A27DB-BD31-4B8C-83A1-F6EECF244321}">
                <p14:modId xmlns:p14="http://schemas.microsoft.com/office/powerpoint/2010/main" val="2586349141"/>
              </p:ext>
            </p:extLst>
          </p:nvPr>
        </p:nvGraphicFramePr>
        <p:xfrm>
          <a:off x="1143514" y="1523653"/>
          <a:ext cx="9904971" cy="2870220"/>
        </p:xfrm>
        <a:graphic>
          <a:graphicData uri="http://schemas.openxmlformats.org/drawingml/2006/table">
            <a:tbl>
              <a:tblPr/>
              <a:tblGrid>
                <a:gridCol w="1558085">
                  <a:extLst>
                    <a:ext uri="{9D8B030D-6E8A-4147-A177-3AD203B41FA5}">
                      <a16:colId xmlns:a16="http://schemas.microsoft.com/office/drawing/2014/main" val="3411497548"/>
                    </a:ext>
                  </a:extLst>
                </a:gridCol>
                <a:gridCol w="1335502">
                  <a:extLst>
                    <a:ext uri="{9D8B030D-6E8A-4147-A177-3AD203B41FA5}">
                      <a16:colId xmlns:a16="http://schemas.microsoft.com/office/drawing/2014/main" val="2581908389"/>
                    </a:ext>
                  </a:extLst>
                </a:gridCol>
                <a:gridCol w="1510389">
                  <a:extLst>
                    <a:ext uri="{9D8B030D-6E8A-4147-A177-3AD203B41FA5}">
                      <a16:colId xmlns:a16="http://schemas.microsoft.com/office/drawing/2014/main" val="4044003237"/>
                    </a:ext>
                  </a:extLst>
                </a:gridCol>
                <a:gridCol w="1605782">
                  <a:extLst>
                    <a:ext uri="{9D8B030D-6E8A-4147-A177-3AD203B41FA5}">
                      <a16:colId xmlns:a16="http://schemas.microsoft.com/office/drawing/2014/main" val="1502850075"/>
                    </a:ext>
                  </a:extLst>
                </a:gridCol>
                <a:gridCol w="2035050">
                  <a:extLst>
                    <a:ext uri="{9D8B030D-6E8A-4147-A177-3AD203B41FA5}">
                      <a16:colId xmlns:a16="http://schemas.microsoft.com/office/drawing/2014/main" val="261738470"/>
                    </a:ext>
                  </a:extLst>
                </a:gridCol>
                <a:gridCol w="1860163">
                  <a:extLst>
                    <a:ext uri="{9D8B030D-6E8A-4147-A177-3AD203B41FA5}">
                      <a16:colId xmlns:a16="http://schemas.microsoft.com/office/drawing/2014/main" val="1895880901"/>
                    </a:ext>
                  </a:extLst>
                </a:gridCol>
              </a:tblGrid>
              <a:tr h="390147">
                <a:tc gridSpan="6">
                  <a:txBody>
                    <a:bodyPr/>
                    <a:lstStyle/>
                    <a:p>
                      <a:pPr algn="ctr" fontAlgn="b">
                        <a:buNone/>
                      </a:pPr>
                      <a:r>
                        <a:rPr lang="es-ES" sz="1400" b="1" i="0" u="none" strike="noStrike">
                          <a:effectLst/>
                          <a:latin typeface="Calibri Light" panose="020F0302020204030204" pitchFamily="34" charset="0"/>
                        </a:rPr>
                        <a:t>Volumen en U. 46 kg. - Para exportación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tc hMerge="1">
                  <a:txBody>
                    <a:bodyPr/>
                    <a:lstStyle/>
                    <a:p>
                      <a:endParaRPr lang="es-CR"/>
                    </a:p>
                  </a:txBody>
                  <a:tcPr/>
                </a:tc>
                <a:extLst>
                  <a:ext uri="{0D108BD9-81ED-4DB2-BD59-A6C34878D82A}">
                    <a16:rowId xmlns:a16="http://schemas.microsoft.com/office/drawing/2014/main" val="1176263117"/>
                  </a:ext>
                </a:extLst>
              </a:tr>
              <a:tr h="653761">
                <a:tc>
                  <a:txBody>
                    <a:bodyPr/>
                    <a:lstStyle/>
                    <a:p>
                      <a:pPr algn="ctr" fontAlgn="ctr">
                        <a:buNone/>
                      </a:pPr>
                      <a:r>
                        <a:rPr lang="es-CR" sz="1200" b="1" i="0" u="none" strike="noStrike">
                          <a:effectLst/>
                          <a:latin typeface="Calibri Light" panose="020F0302020204030204" pitchFamily="34" charset="0"/>
                        </a:rPr>
                        <a:t>Cosecha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TOTALES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en Consignación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Ventas con Precio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100" b="1" i="0" u="none" strike="noStrike">
                          <a:effectLst/>
                          <a:latin typeface="Calibri Light" panose="020F0302020204030204" pitchFamily="34" charset="0"/>
                        </a:rPr>
                        <a:t>Precio Rieles Promedio $/Ud.46 kg.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s-CR" sz="1200" b="1" i="0" u="none" strike="noStrike">
                          <a:effectLst/>
                          <a:latin typeface="Calibri Light" panose="020F0302020204030204" pitchFamily="34" charset="0"/>
                        </a:rPr>
                        <a:t>Variación  % precio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7924727"/>
                  </a:ext>
                </a:extLst>
              </a:tr>
              <a:tr h="253069">
                <a:tc>
                  <a:txBody>
                    <a:bodyPr/>
                    <a:lstStyle/>
                    <a:p>
                      <a:pPr algn="l" fontAlgn="b">
                        <a:buNone/>
                      </a:pPr>
                      <a:r>
                        <a:rPr lang="es-CR" sz="1000" b="0" i="0" u="none" strike="noStrike">
                          <a:effectLst/>
                          <a:latin typeface="Calibri Light" panose="020F030202020403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391260545"/>
                  </a:ext>
                </a:extLst>
              </a:tr>
              <a:tr h="442870">
                <a:tc>
                  <a:txBody>
                    <a:bodyPr/>
                    <a:lstStyle/>
                    <a:p>
                      <a:pPr algn="ctr" fontAlgn="b">
                        <a:buNone/>
                      </a:pPr>
                      <a:r>
                        <a:rPr lang="es-CR" sz="1600" b="1" i="0" u="none" strike="noStrike">
                          <a:effectLst/>
                          <a:latin typeface="Calibri Light" panose="020F0302020204030204" pitchFamily="34" charset="0"/>
                        </a:rPr>
                        <a:t>2026-2027</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  13,200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5,625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7,575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solidFill>
                            <a:srgbClr val="0000FF"/>
                          </a:solidFill>
                          <a:effectLst/>
                          <a:latin typeface="Calibri Light" panose="020F0302020204030204" pitchFamily="34" charset="0"/>
                        </a:rPr>
                        <a:t>  318.02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600" b="0" i="0" u="none" strike="noStrike">
                          <a:effectLst/>
                          <a:latin typeface="Calibri Light" panose="020F0302020204030204" pitchFamily="34" charset="0"/>
                        </a:rPr>
                        <a:t>0.00</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0797711"/>
                  </a:ext>
                </a:extLst>
              </a:tr>
              <a:tr h="278375">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100" b="1"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r" fontAlgn="b">
                        <a:buNone/>
                      </a:pPr>
                      <a:endParaRPr lang="es-CR" sz="1000" b="0" i="0" u="none" strike="noStrike">
                        <a:effectLst/>
                        <a:latin typeface="Calibri Light" panose="020F03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4136871763"/>
                  </a:ext>
                </a:extLst>
              </a:tr>
              <a:tr h="303682">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2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endParaRPr lang="es-CR" sz="1000" b="0" i="0" u="none" strike="noStrike">
                        <a:effectLst/>
                        <a:latin typeface="Calibri Light" panose="020F03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22902938"/>
                  </a:ext>
                </a:extLst>
              </a:tr>
              <a:tr h="274158">
                <a:tc gridSpan="2">
                  <a:txBody>
                    <a:bodyPr/>
                    <a:lstStyle/>
                    <a:p>
                      <a:pPr algn="l" fontAlgn="b">
                        <a:buNone/>
                      </a:pPr>
                      <a:r>
                        <a:rPr lang="es-ES" sz="1000" b="1" i="0" u="none" strike="noStrike">
                          <a:effectLst/>
                          <a:latin typeface="Calibri Light" panose="020F0302020204030204" pitchFamily="34" charset="0"/>
                        </a:rPr>
                        <a:t>1/ Variación porcentual en el precio:</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noFill/>
                  </a:tcPr>
                </a:tc>
                <a:tc hMerge="1">
                  <a:txBody>
                    <a:bodyPr/>
                    <a:lstStyle/>
                    <a:p>
                      <a:endParaRPr lang="es-CR"/>
                    </a:p>
                  </a:txBody>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548247544"/>
                  </a:ext>
                </a:extLst>
              </a:tr>
              <a:tr h="274158">
                <a:tc>
                  <a:txBody>
                    <a:bodyPr/>
                    <a:lstStyle/>
                    <a:p>
                      <a:pPr algn="l" fontAlgn="b">
                        <a:buNone/>
                      </a:pPr>
                      <a:r>
                        <a:rPr lang="es-CR" sz="1000" b="0" i="0" u="none" strike="noStrike">
                          <a:effectLst/>
                          <a:latin typeface="Calibri Light" panose="020F0302020204030204" pitchFamily="34" charset="0"/>
                        </a:rPr>
                        <a:t> con respecto al</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noFill/>
                  </a:tcPr>
                </a:tc>
                <a:tc>
                  <a:txBody>
                    <a:bodyPr/>
                    <a:lstStyle/>
                    <a:p>
                      <a:pPr algn="ctr" fontAlgn="b">
                        <a:buNone/>
                      </a:pPr>
                      <a:r>
                        <a:rPr lang="es-CR" sz="1000" b="0" i="0" u="none" strike="noStrike">
                          <a:solidFill>
                            <a:srgbClr val="0000FF"/>
                          </a:solidFill>
                          <a:effectLst/>
                          <a:latin typeface="Calibri Light" panose="020F0302020204030204" pitchFamily="34" charset="0"/>
                        </a:rPr>
                        <a:t>22/12/2025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Cosecha 2026-2027</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a:effectLst/>
                          <a:latin typeface="Calibri Light" panose="020F0302020204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buNone/>
                      </a:pPr>
                      <a:r>
                        <a:rPr lang="es-CR" sz="1000" b="0" i="0" u="none" strike="noStrike" dirty="0">
                          <a:effectLst/>
                          <a:latin typeface="Calibri Light" panose="020F0302020204030204" pitchFamily="34" charset="0"/>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61217063"/>
                  </a:ext>
                </a:extLst>
              </a:tr>
            </a:tbl>
          </a:graphicData>
        </a:graphic>
      </p:graphicFrame>
    </p:spTree>
    <p:extLst>
      <p:ext uri="{BB962C8B-B14F-4D97-AF65-F5344CB8AC3E}">
        <p14:creationId xmlns:p14="http://schemas.microsoft.com/office/powerpoint/2010/main" val="3715978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12307</TotalTime>
  <Words>1327</Words>
  <Application>Microsoft Office PowerPoint</Application>
  <PresentationFormat>Panorámica</PresentationFormat>
  <Paragraphs>420</Paragraphs>
  <Slides>7</Slides>
  <Notes>7</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7</vt:i4>
      </vt:variant>
    </vt:vector>
  </HeadingPairs>
  <TitlesOfParts>
    <vt:vector size="12" baseType="lpstr">
      <vt:lpstr>Aptos</vt: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aquiros</dc:creator>
  <cp:lastModifiedBy>Juan Carlos Castillo Molina</cp:lastModifiedBy>
  <cp:revision>24</cp:revision>
  <dcterms:created xsi:type="dcterms:W3CDTF">2023-12-07T15:07:55Z</dcterms:created>
  <dcterms:modified xsi:type="dcterms:W3CDTF">2025-12-30T15:52:03Z</dcterms:modified>
</cp:coreProperties>
</file>